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"/>
  </p:notesMasterIdLst>
  <p:handoutMasterIdLst>
    <p:handoutMasterId r:id="rId6"/>
  </p:handoutMasterIdLst>
  <p:sldIdLst>
    <p:sldId id="802" r:id="rId2"/>
    <p:sldId id="806" r:id="rId3"/>
    <p:sldId id="807" r:id="rId4"/>
  </p:sldIdLst>
  <p:sldSz cx="12192000" cy="6858000"/>
  <p:notesSz cx="6881813" cy="92964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9DB3BC-7DC1-4837-A92A-7F5F32E72F2B}">
          <p14:sldIdLst>
            <p14:sldId id="802"/>
            <p14:sldId id="806"/>
            <p14:sldId id="8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anne Goldberg" initials="DG" lastIdx="26" clrIdx="0">
    <p:extLst/>
  </p:cmAuthor>
  <p:cmAuthor id="2" name="Richard Borain" initials="RB" lastIdx="13" clrIdx="1"/>
  <p:cmAuthor id="3" name="Rajnee Singh" initials="RS" lastIdx="1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28"/>
    <a:srgbClr val="0070C0"/>
    <a:srgbClr val="002060"/>
    <a:srgbClr val="595959"/>
    <a:srgbClr val="B2D4EC"/>
    <a:srgbClr val="39931D"/>
    <a:srgbClr val="0432FF"/>
    <a:srgbClr val="E7E8DD"/>
    <a:srgbClr val="FF99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 autoAdjust="0"/>
    <p:restoredTop sz="94461" autoAdjust="0"/>
  </p:normalViewPr>
  <p:slideViewPr>
    <p:cSldViewPr>
      <p:cViewPr varScale="1">
        <p:scale>
          <a:sx n="83" d="100"/>
          <a:sy n="83" d="100"/>
        </p:scale>
        <p:origin x="914" y="24"/>
      </p:cViewPr>
      <p:guideLst>
        <p:guide orient="horz" pos="225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35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80ED0D-AB67-D64B-9D22-940A447EE2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213AD-A9FA-3348-BB12-563D7BF62E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E8D198B-44D5-5F44-846B-2BFEFB59640D}" type="datetimeFigureOut">
              <a:rPr lang="en-US" smtClean="0"/>
              <a:t>10/27/2019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F1998-60E0-854D-BD4D-A546D51756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BA2C4-EC8E-4A43-969B-4F2A441266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2D18D36-EDAA-DB44-8F98-ABA861474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738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8ADA863-1EE9-4BB1-8476-B9C40723BB84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0CA58A9-DA54-47A5-A2D1-646DD3F409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84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90058" cy="141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90058" cy="13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852738"/>
            <a:ext cx="85344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58772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0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latin typeface="Calibri" panose="020F0502020204030204" pitchFamily="34" charset="0"/>
              <a:ea typeface="Verdana" panose="020B060403050404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4787" y="0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389" y="1277840"/>
            <a:ext cx="11512649" cy="4672110"/>
          </a:xfrm>
          <a:prstGeom prst="rect">
            <a:avLst/>
          </a:prstGeom>
        </p:spPr>
        <p:txBody>
          <a:bodyPr/>
          <a:lstStyle>
            <a:lvl1pPr marL="182563" indent="-182563">
              <a:buSzPct val="100000"/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55600" indent="-173038">
              <a:buFontTx/>
              <a:buChar char="–"/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9750" indent="-184150"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08038" indent="-182563"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81075" indent="-173038">
              <a:buFont typeface="Arial" panose="020B0604020202020204" pitchFamily="34" charset="0"/>
              <a:buChar char="•"/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828154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26"/>
          <p:cNvSpPr txBox="1">
            <a:spLocks noChangeArrowheads="1"/>
          </p:cNvSpPr>
          <p:nvPr userDrawn="1"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17EE79-33E5-4C4B-BAE3-E8DBEA3383C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145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9970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5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0" i="0" baseline="0" dirty="0">
              <a:latin typeface="Calibri" panose="020F0502020204030204" pitchFamily="34" charset="0"/>
              <a:ea typeface="Verdana" panose="020B060403050404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 userDrawn="1"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17EE79-33E5-4C4B-BAE3-E8DBEA3383C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5983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4787" y="2465484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1973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10" Type="http://schemas.openxmlformats.org/officeDocument/2006/relationships/image" Target="../media/image3.jpg"/><Relationship Id="rId4" Type="http://schemas.openxmlformats.org/officeDocument/2006/relationships/theme" Target="../theme/theme1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5263751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5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9376" y="6080006"/>
            <a:ext cx="1956363" cy="633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" b="2606"/>
          <a:stretch/>
        </p:blipFill>
        <p:spPr>
          <a:xfrm>
            <a:off x="10760476" y="6080006"/>
            <a:ext cx="1015520" cy="633600"/>
          </a:xfrm>
          <a:prstGeom prst="rect">
            <a:avLst/>
          </a:prstGeom>
        </p:spPr>
      </p:pic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1200"/>
            </a:lvl1pPr>
          </a:lstStyle>
          <a:p>
            <a:fld id="{2017EE79-33E5-4C4B-BAE3-E8DBEA3383C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8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63564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38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52800" y="1196752"/>
            <a:ext cx="8534400" cy="4032448"/>
          </a:xfrm>
        </p:spPr>
        <p:txBody>
          <a:bodyPr/>
          <a:lstStyle/>
          <a:p>
            <a:pPr algn="ctr"/>
            <a:r>
              <a:rPr lang="en-ZA" b="1" dirty="0"/>
              <a:t>SEXUAL  REPROUCTIVE HEALTH AND RIGHTS CONSULTATIVE MEETING </a:t>
            </a:r>
          </a:p>
          <a:p>
            <a:pPr algn="ctr"/>
            <a:endParaRPr lang="en-ZA" b="1" dirty="0"/>
          </a:p>
          <a:p>
            <a:pPr algn="ctr"/>
            <a:endParaRPr lang="en-ZA" b="1" dirty="0"/>
          </a:p>
          <a:p>
            <a:pPr algn="ctr"/>
            <a:r>
              <a:rPr lang="en-US" b="1" dirty="0"/>
              <a:t>Dr M PHALANNDWA</a:t>
            </a:r>
            <a:endParaRPr lang="en-ZA" b="1" dirty="0"/>
          </a:p>
          <a:p>
            <a:pPr algn="ctr"/>
            <a:r>
              <a:rPr lang="en-US" b="1" dirty="0"/>
              <a:t>ACTING DIRECTOR: MCWH &amp; NUTRITION</a:t>
            </a:r>
          </a:p>
          <a:p>
            <a:pPr algn="ctr"/>
            <a:r>
              <a:rPr lang="en-US" b="1" dirty="0"/>
              <a:t>KWAZULU-NATAL PROVINCE</a:t>
            </a:r>
            <a:endParaRPr lang="en-ZA" b="1" dirty="0"/>
          </a:p>
          <a:p>
            <a:pPr algn="ctr"/>
            <a:endParaRPr lang="en-ZA" b="1" dirty="0"/>
          </a:p>
          <a:p>
            <a:pPr algn="ctr"/>
            <a:r>
              <a:rPr lang="en-ZA" b="1" dirty="0"/>
              <a:t>27-28 October 2019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16632"/>
            <a:ext cx="10515600" cy="7397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National Department of Health</a:t>
            </a:r>
            <a:endParaRPr lang="en-Z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9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9F50-8537-467C-8BCC-A8B16D20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KZN BEST PRACTICES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28FA8-3157-485D-9AA2-3EAA32A5A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056" y="55645"/>
            <a:ext cx="7416824" cy="97142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89FAF-B35C-4462-8399-B758F672E5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05BABC-3ADA-4D8D-BDB4-148C63E09579}"/>
              </a:ext>
            </a:extLst>
          </p:cNvPr>
          <p:cNvSpPr/>
          <p:nvPr/>
        </p:nvSpPr>
        <p:spPr>
          <a:xfrm>
            <a:off x="2566988" y="5313332"/>
            <a:ext cx="8137524" cy="155604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b="1" dirty="0">
                <a:solidFill>
                  <a:sysClr val="windowText" lastClr="000000"/>
                </a:solidFill>
              </a:rPr>
              <a:t>Best Practice: Lessons learnt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ysClr val="windowText" lastClr="000000"/>
                </a:solidFill>
              </a:rPr>
              <a:t>Activation campaigns are a good way of raising community awareness, improving skills of reproductive health nurses, and has a ripple effect on other districts which can easily implement similar projects thus increasing coverage in a short space of time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768D80-440B-4777-BB93-8AA357EC7402}"/>
              </a:ext>
            </a:extLst>
          </p:cNvPr>
          <p:cNvSpPr/>
          <p:nvPr/>
        </p:nvSpPr>
        <p:spPr>
          <a:xfrm>
            <a:off x="132018" y="1116124"/>
            <a:ext cx="3731734" cy="260090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sz="1600" b="1" dirty="0">
                <a:solidFill>
                  <a:sysClr val="windowText" lastClr="000000"/>
                </a:solidFill>
              </a:rPr>
              <a:t>Best Practice: Pap Drive 2018 and Pap Drive PLUS 2019</a:t>
            </a:r>
          </a:p>
          <a:p>
            <a:r>
              <a:rPr lang="en-ZA" sz="1600" dirty="0">
                <a:solidFill>
                  <a:sysClr val="windowText" lastClr="000000"/>
                </a:solidFill>
              </a:rPr>
              <a:t>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ysClr val="windowText" lastClr="000000"/>
                </a:solidFill>
              </a:rPr>
              <a:t>Increasing access to contraceptive methods and integrated reproductive health  services e.g. HIV, STI &amp; male circumcision  to institutions of higher learning (TVET’s, Universities) to prevent unsafe TOP’s and abandoned babies  observed in KZN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892A8ED-0225-44E3-AA9F-913441637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103601"/>
              </p:ext>
            </p:extLst>
          </p:nvPr>
        </p:nvGraphicFramePr>
        <p:xfrm>
          <a:off x="4007768" y="1169454"/>
          <a:ext cx="7686978" cy="41142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3971">
                  <a:extLst>
                    <a:ext uri="{9D8B030D-6E8A-4147-A177-3AD203B41FA5}">
                      <a16:colId xmlns:a16="http://schemas.microsoft.com/office/drawing/2014/main" val="1069444383"/>
                    </a:ext>
                  </a:extLst>
                </a:gridCol>
                <a:gridCol w="3310681">
                  <a:extLst>
                    <a:ext uri="{9D8B030D-6E8A-4147-A177-3AD203B41FA5}">
                      <a16:colId xmlns:a16="http://schemas.microsoft.com/office/drawing/2014/main" val="3183614705"/>
                    </a:ext>
                  </a:extLst>
                </a:gridCol>
                <a:gridCol w="2562326">
                  <a:extLst>
                    <a:ext uri="{9D8B030D-6E8A-4147-A177-3AD203B41FA5}">
                      <a16:colId xmlns:a16="http://schemas.microsoft.com/office/drawing/2014/main" val="2140921650"/>
                    </a:ext>
                  </a:extLst>
                </a:gridCol>
              </a:tblGrid>
              <a:tr h="292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Name of Project</a:t>
                      </a:r>
                      <a:r>
                        <a:rPr lang="en-ZA" sz="1600" baseline="0" dirty="0"/>
                        <a:t> 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Districts</a:t>
                      </a:r>
                      <a:r>
                        <a:rPr lang="en-ZA" sz="1600" baseline="0" dirty="0"/>
                        <a:t> covered 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Duration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7466514"/>
                  </a:ext>
                </a:extLst>
              </a:tr>
              <a:tr h="71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PAP DRIVE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PLUS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eThekwini,  uMgungundlovu, Amajuba, uMkhanyakude, </a:t>
                      </a:r>
                      <a:r>
                        <a:rPr lang="en-US" sz="1600" dirty="0" err="1"/>
                        <a:t>etc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2018 / 2019 (excellent collaboration between National-DOH </a:t>
                      </a:r>
                      <a:r>
                        <a:rPr lang="en-ZA" sz="1600" baseline="0" dirty="0"/>
                        <a:t>KZN –DOH / UKZN Medical School)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491991"/>
                  </a:ext>
                </a:extLst>
              </a:tr>
              <a:tr h="2372242">
                <a:tc gridSpan="3"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Symbol"/>
                        <a:buNone/>
                      </a:pPr>
                      <a:r>
                        <a:rPr lang="en-ZA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Pap Drive PLUS was a build on from the successful Pap Drive of 2018 which screened 2000+ women in one Durban setting, with follow up of other campaigns outside of Durban, reaching another 2000+ women in PMB in 2 campaigns and also other campaigns in other districts. Pap Drive Plus added other SRH services, </a:t>
                      </a:r>
                      <a:r>
                        <a:rPr lang="en-ZA" sz="14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esp</a:t>
                      </a:r>
                      <a:r>
                        <a:rPr lang="en-ZA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contraception to post matric youth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ACHIEVEMENTS</a:t>
                      </a:r>
                      <a:r>
                        <a:rPr lang="en-ZA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: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 initial campaign at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aMajuba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 TVETs had more than 3000 students presenting for contraception and other SRH services – 734 uptake of HST / 319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Nuristerate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 / 197 IUCD / 182 subdermal implants. Subsequent SRH campaigns reached 2076 women in eThekwini, 2231  uMgungundlovu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Men screened for Prostate Cancer 458 (48 PSA)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Symbol"/>
                        <a:buNone/>
                      </a:pPr>
                      <a:endParaRPr lang="en-ZA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Z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16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9981-178D-44AE-A4B5-4954BCA3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47E88-B041-4196-B334-76A2D1B614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1399D-4727-43F0-A1E3-4787857E02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0896225D">
            <a:hlinkClick r:id="" action="ppaction://media"/>
            <a:extLst>
              <a:ext uri="{FF2B5EF4-FFF2-40B4-BE49-F238E27FC236}">
                <a16:creationId xmlns:a16="http://schemas.microsoft.com/office/drawing/2014/main" id="{BC67FD01-B1B0-40E5-95B5-D533559217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7408" y="1988840"/>
            <a:ext cx="7560840" cy="41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3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 %1 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018 - NHC SRHR- For Dr. Pillay review (Update 2)" id="{71CFD912-0795-684A-8A76-C0761EE51405}" vid="{FC009CD9-04CE-1F4B-8355-4235782FE1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3526</TotalTime>
  <Words>283</Words>
  <Application>Microsoft Office PowerPoint</Application>
  <PresentationFormat>Widescreen</PresentationFormat>
  <Paragraphs>26</Paragraphs>
  <Slides>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Symbol</vt:lpstr>
      <vt:lpstr>Verdana</vt:lpstr>
      <vt:lpstr>Custom Design</vt:lpstr>
      <vt:lpstr>think-cell Slide</vt:lpstr>
      <vt:lpstr>PowerPoint Presentation</vt:lpstr>
      <vt:lpstr>KZN BEST PRACTICES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Department of Health</dc:title>
  <dc:creator>Rajnee Singh</dc:creator>
  <cp:lastModifiedBy>Motshedisi Sebitloane</cp:lastModifiedBy>
  <cp:revision>242</cp:revision>
  <cp:lastPrinted>2018-11-07T12:19:46Z</cp:lastPrinted>
  <dcterms:created xsi:type="dcterms:W3CDTF">2018-11-01T05:25:31Z</dcterms:created>
  <dcterms:modified xsi:type="dcterms:W3CDTF">2019-10-27T17:25:56Z</dcterms:modified>
</cp:coreProperties>
</file>