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"/>
  </p:notesMasterIdLst>
  <p:handoutMasterIdLst>
    <p:handoutMasterId r:id="rId4"/>
  </p:handoutMasterIdLst>
  <p:sldIdLst>
    <p:sldId id="805" r:id="rId2"/>
  </p:sldIdLst>
  <p:sldSz cx="12192000" cy="6858000"/>
  <p:notesSz cx="6881813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39DB3BC-7DC1-4837-A92A-7F5F32E72F2B}">
          <p14:sldIdLst>
            <p14:sldId id="8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pos="3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anne Goldberg" initials="DG" lastIdx="26" clrIdx="0">
    <p:extLst/>
  </p:cmAuthor>
  <p:cmAuthor id="2" name="Richard Borain" initials="RB" lastIdx="13" clrIdx="1"/>
  <p:cmAuthor id="3" name="Rajnee Singh" initials="RS" lastIdx="12" clrIdx="2">
    <p:extLst>
      <p:ext uri="{19B8F6BF-5375-455C-9EA6-DF929625EA0E}">
        <p15:presenceInfo xmlns:p15="http://schemas.microsoft.com/office/powerpoint/2012/main" userId="Rajnee Sing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28"/>
    <a:srgbClr val="0070C0"/>
    <a:srgbClr val="002060"/>
    <a:srgbClr val="595959"/>
    <a:srgbClr val="B2D4EC"/>
    <a:srgbClr val="39931D"/>
    <a:srgbClr val="0432FF"/>
    <a:srgbClr val="E7E8DD"/>
    <a:srgbClr val="FF99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6" autoAdjust="0"/>
    <p:restoredTop sz="92801" autoAdjust="0"/>
  </p:normalViewPr>
  <p:slideViewPr>
    <p:cSldViewPr>
      <p:cViewPr varScale="1">
        <p:scale>
          <a:sx n="59" d="100"/>
          <a:sy n="59" d="100"/>
        </p:scale>
        <p:origin x="1092" y="52"/>
      </p:cViewPr>
      <p:guideLst>
        <p:guide orient="horz" pos="2251"/>
        <p:guide pos="3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3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780ED0D-AB67-D64B-9D22-940A447EE2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3213AD-A9FA-3348-BB12-563D7BF62E0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FE8D198B-44D5-5F44-846B-2BFEFB59640D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3F1998-60E0-854D-BD4D-A546D51756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DBA2C4-EC8E-4A43-969B-4F2A441266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2D18D36-EDAA-DB44-8F98-ABA861474A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738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8ADA863-1EE9-4BB1-8476-B9C40723BB84}" type="datetimeFigureOut">
              <a:rPr lang="en-GB" smtClean="0"/>
              <a:t>25/10/2019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60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0CA58A9-DA54-47A5-A2D1-646DD3F409B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848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5949280"/>
            <a:ext cx="1219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304800" y="1219200"/>
            <a:ext cx="2090058" cy="141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304800" y="2743201"/>
            <a:ext cx="2090058" cy="1372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304801" y="4267200"/>
            <a:ext cx="209005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 userDrawn="1"/>
        </p:nvCxnSpPr>
        <p:spPr>
          <a:xfrm>
            <a:off x="3352800" y="2667000"/>
            <a:ext cx="85344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3352800" y="4191000"/>
            <a:ext cx="85344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352800" y="2852738"/>
            <a:ext cx="8534400" cy="122396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4587724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0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200" b="0" i="0" baseline="0" dirty="0">
              <a:latin typeface="Calibri" panose="020F0502020204030204" pitchFamily="34" charset="0"/>
              <a:ea typeface="Verdana" panose="020B0604030504040204" pitchFamily="34" charset="0"/>
              <a:sym typeface="Calibri" panose="020F0502020204030204" pitchFamily="34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44787" y="0"/>
            <a:ext cx="11407824" cy="1052736"/>
          </a:xfrm>
          <a:prstGeom prst="rect">
            <a:avLst/>
          </a:prstGeom>
        </p:spPr>
        <p:txBody>
          <a:bodyPr anchor="ctr"/>
          <a:lstStyle>
            <a:lvl1pPr algn="l">
              <a:defRPr sz="22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44389" y="1277840"/>
            <a:ext cx="11512649" cy="4672110"/>
          </a:xfrm>
          <a:prstGeom prst="rect">
            <a:avLst/>
          </a:prstGeom>
        </p:spPr>
        <p:txBody>
          <a:bodyPr/>
          <a:lstStyle>
            <a:lvl1pPr marL="182563" indent="-182563">
              <a:buSzPct val="100000"/>
              <a:defRPr sz="1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55600" indent="-173038">
              <a:buFontTx/>
              <a:buChar char="–"/>
              <a:defRPr sz="1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539750" indent="-184150">
              <a:defRPr sz="1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808038" indent="-182563">
              <a:defRPr sz="1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981075" indent="-173038">
              <a:buFont typeface="Arial" panose="020B0604020202020204" pitchFamily="34" charset="0"/>
              <a:buChar char="•"/>
              <a:defRPr sz="1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2566988" y="6026664"/>
            <a:ext cx="8281540" cy="6424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8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8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8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8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26"/>
          <p:cNvSpPr txBox="1">
            <a:spLocks noChangeArrowheads="1"/>
          </p:cNvSpPr>
          <p:nvPr userDrawn="1"/>
        </p:nvSpPr>
        <p:spPr>
          <a:xfrm>
            <a:off x="11759952" y="6605736"/>
            <a:ext cx="432048" cy="252264"/>
          </a:xfrm>
          <a:prstGeom prst="rect">
            <a:avLst/>
          </a:prstGeom>
          <a:ln/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17EE79-33E5-4C4B-BAE3-E8DBEA3383C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4145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899709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5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0" i="0" baseline="0" dirty="0">
              <a:latin typeface="Calibri" panose="020F0502020204030204" pitchFamily="34" charset="0"/>
              <a:ea typeface="Verdana" panose="020B0604030504040204" pitchFamily="34" charset="0"/>
              <a:sym typeface="Calibri" panose="020F0502020204030204" pitchFamily="34" charset="0"/>
            </a:endParaRPr>
          </a:p>
        </p:txBody>
      </p:sp>
      <p:sp>
        <p:nvSpPr>
          <p:cNvPr id="7" name="Rectangle 26"/>
          <p:cNvSpPr txBox="1">
            <a:spLocks noChangeArrowheads="1"/>
          </p:cNvSpPr>
          <p:nvPr userDrawn="1"/>
        </p:nvSpPr>
        <p:spPr>
          <a:xfrm>
            <a:off x="11759952" y="6605736"/>
            <a:ext cx="432048" cy="252264"/>
          </a:xfrm>
          <a:prstGeom prst="rect">
            <a:avLst/>
          </a:prstGeom>
          <a:ln/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17EE79-33E5-4C4B-BAE3-E8DBEA3383C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59837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44787" y="2465484"/>
            <a:ext cx="11407824" cy="1052736"/>
          </a:xfrm>
          <a:prstGeom prst="rect">
            <a:avLst/>
          </a:prstGeom>
        </p:spPr>
        <p:txBody>
          <a:bodyPr anchor="ctr"/>
          <a:lstStyle>
            <a:lvl1pPr algn="l">
              <a:defRPr sz="28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19734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10" Type="http://schemas.openxmlformats.org/officeDocument/2006/relationships/image" Target="../media/image3.jpg"/><Relationship Id="rId4" Type="http://schemas.openxmlformats.org/officeDocument/2006/relationships/theme" Target="../theme/theme1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52637511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85" name="think-cell Slide" r:id="rId7" imgW="395" imgH="394" progId="TCLayout.ActiveDocument.1">
                  <p:embed/>
                </p:oleObj>
              </mc:Choice>
              <mc:Fallback>
                <p:oleObj name="think-cell Slide" r:id="rId7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0"/>
            <a:ext cx="12192000" cy="10668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 descr="NDOH Logo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79376" y="6080006"/>
            <a:ext cx="1956363" cy="633080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0" y="5949280"/>
            <a:ext cx="1219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1" b="2606"/>
          <a:stretch/>
        </p:blipFill>
        <p:spPr>
          <a:xfrm>
            <a:off x="10760476" y="6080006"/>
            <a:ext cx="1015520" cy="633600"/>
          </a:xfrm>
          <a:prstGeom prst="rect">
            <a:avLst/>
          </a:prstGeom>
        </p:spPr>
      </p:pic>
      <p:sp>
        <p:nvSpPr>
          <p:cNvPr id="10" name="Rectangle 2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759952" y="6605736"/>
            <a:ext cx="432048" cy="252264"/>
          </a:xfrm>
          <a:prstGeom prst="rect">
            <a:avLst/>
          </a:prstGeom>
          <a:ln/>
        </p:spPr>
        <p:txBody>
          <a:bodyPr anchor="b"/>
          <a:lstStyle>
            <a:lvl1pPr algn="r">
              <a:defRPr sz="1200"/>
            </a:lvl1pPr>
          </a:lstStyle>
          <a:p>
            <a:fld id="{2017EE79-33E5-4C4B-BAE3-E8DBEA3383C6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6" r:id="rId2"/>
    <p:sldLayoutId id="2147483668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799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7.png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7306647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10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2400" dirty="0">
              <a:latin typeface="Calibri" panose="020F0502020204030204" pitchFamily="34" charset="0"/>
              <a:ea typeface="Verdana" panose="020B0604030504040204" pitchFamily="34" charset="0"/>
              <a:sym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" y="5554314"/>
            <a:ext cx="12192000" cy="10968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Ensuring Consistent Supply of Contraception &amp; TOP Commodities:</a:t>
            </a:r>
            <a:endParaRPr lang="en-ZA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779404"/>
              </p:ext>
            </p:extLst>
          </p:nvPr>
        </p:nvGraphicFramePr>
        <p:xfrm>
          <a:off x="2566987" y="1198806"/>
          <a:ext cx="9433668" cy="914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44556">
                  <a:extLst>
                    <a:ext uri="{9D8B030D-6E8A-4147-A177-3AD203B41FA5}">
                      <a16:colId xmlns:a16="http://schemas.microsoft.com/office/drawing/2014/main" val="1069444383"/>
                    </a:ext>
                  </a:extLst>
                </a:gridCol>
                <a:gridCol w="3144556">
                  <a:extLst>
                    <a:ext uri="{9D8B030D-6E8A-4147-A177-3AD203B41FA5}">
                      <a16:colId xmlns:a16="http://schemas.microsoft.com/office/drawing/2014/main" val="3183614705"/>
                    </a:ext>
                  </a:extLst>
                </a:gridCol>
                <a:gridCol w="3144556">
                  <a:extLst>
                    <a:ext uri="{9D8B030D-6E8A-4147-A177-3AD203B41FA5}">
                      <a16:colId xmlns:a16="http://schemas.microsoft.com/office/drawing/2014/main" val="2140921650"/>
                    </a:ext>
                  </a:extLst>
                </a:gridCol>
              </a:tblGrid>
              <a:tr h="2859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/>
                        <a:t>Name of Project</a:t>
                      </a:r>
                      <a:r>
                        <a:rPr lang="en-ZA" sz="1600" baseline="0" dirty="0"/>
                        <a:t> </a:t>
                      </a:r>
                      <a:endParaRPr lang="en-ZA" sz="1600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/>
                        <a:t>Province/Districts</a:t>
                      </a:r>
                      <a:r>
                        <a:rPr lang="en-ZA" sz="1600" baseline="0" dirty="0"/>
                        <a:t> covered </a:t>
                      </a:r>
                      <a:endParaRPr lang="en-ZA" sz="16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/>
                        <a:t>Duration 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D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46651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US" sz="1600" dirty="0"/>
                        <a:t>Ensuring Consistent Supply of Contraception &amp; TOP Commodities</a:t>
                      </a:r>
                      <a:endParaRPr lang="en-ZA" sz="16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National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2017 – current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4491991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945FB0AE-B901-428A-8D85-1349CD170DEA}"/>
              </a:ext>
            </a:extLst>
          </p:cNvPr>
          <p:cNvSpPr/>
          <p:nvPr/>
        </p:nvSpPr>
        <p:spPr>
          <a:xfrm>
            <a:off x="213778" y="2227621"/>
            <a:ext cx="5760000" cy="163237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300"/>
              </a:spcAft>
            </a:pPr>
            <a:r>
              <a:rPr lang="en-ZA" sz="1600" b="1" dirty="0">
                <a:solidFill>
                  <a:sysClr val="windowText" lastClr="000000"/>
                </a:solidFill>
              </a:rPr>
              <a:t>Best Practice: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ZA" sz="1600" dirty="0">
                <a:solidFill>
                  <a:sysClr val="windowText" lastClr="000000"/>
                </a:solidFill>
              </a:rPr>
              <a:t>Engaging directly with suppliers, through secondment at </a:t>
            </a:r>
            <a:r>
              <a:rPr lang="en-ZA" sz="1600" dirty="0" err="1">
                <a:solidFill>
                  <a:sysClr val="windowText" lastClr="000000"/>
                </a:solidFill>
              </a:rPr>
              <a:t>NDoH</a:t>
            </a:r>
            <a:r>
              <a:rPr lang="en-ZA" sz="1600" dirty="0">
                <a:solidFill>
                  <a:sysClr val="windowText" lastClr="000000"/>
                </a:solidFill>
              </a:rPr>
              <a:t> Affordable Medicine Directorate [AMD], allowing for hands-on management of key suppliers (e.g. Bayer, Pfizer, </a:t>
            </a:r>
            <a:r>
              <a:rPr lang="en-ZA" sz="1600" dirty="0" err="1">
                <a:solidFill>
                  <a:sysClr val="windowText" lastClr="000000"/>
                </a:solidFill>
              </a:rPr>
              <a:t>Litha</a:t>
            </a:r>
            <a:r>
              <a:rPr lang="en-ZA" sz="1600" dirty="0">
                <a:solidFill>
                  <a:sysClr val="windowText" lastClr="000000"/>
                </a:solidFill>
              </a:rPr>
              <a:t>, MSD).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ZA" sz="1600" dirty="0">
                <a:solidFill>
                  <a:sysClr val="windowText" lastClr="000000"/>
                </a:solidFill>
              </a:rPr>
              <a:t>Clear communication of </a:t>
            </a:r>
            <a:r>
              <a:rPr lang="en-ZA" sz="1600" dirty="0" err="1">
                <a:solidFill>
                  <a:sysClr val="windowText" lastClr="000000"/>
                </a:solidFill>
              </a:rPr>
              <a:t>NDoH</a:t>
            </a:r>
            <a:r>
              <a:rPr lang="en-ZA" sz="1600" dirty="0">
                <a:solidFill>
                  <a:sysClr val="windowText" lastClr="000000"/>
                </a:solidFill>
              </a:rPr>
              <a:t> priorities to suppliers (e.g. pushing SAHPRA registration of TOP combi-pack and DMPA-SC)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>
              <a:solidFill>
                <a:sysClr val="windowText" lastClr="00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B5F271-D0CC-4280-B6D3-E38B92A379FB}"/>
              </a:ext>
            </a:extLst>
          </p:cNvPr>
          <p:cNvSpPr/>
          <p:nvPr/>
        </p:nvSpPr>
        <p:spPr>
          <a:xfrm>
            <a:off x="6240655" y="2227621"/>
            <a:ext cx="5760000" cy="163237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300"/>
              </a:spcAft>
            </a:pPr>
            <a:r>
              <a:rPr lang="en-ZA" sz="1600" b="1" dirty="0">
                <a:solidFill>
                  <a:sysClr val="windowText" lastClr="000000"/>
                </a:solidFill>
              </a:rPr>
              <a:t>Lessons Learnt: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ZA" sz="1600" dirty="0">
                <a:solidFill>
                  <a:sysClr val="windowText" lastClr="000000"/>
                </a:solidFill>
              </a:rPr>
              <a:t>Regular and timely communication with suppliers can address issues before they arise (e.g. suppliers not meeting deadlines).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ZA" sz="1600" dirty="0">
                <a:solidFill>
                  <a:sysClr val="windowText" lastClr="000000"/>
                </a:solidFill>
              </a:rPr>
              <a:t>The complexity of medicine supply chains means that issues can arise unexpectedly at any point (e.g. NET-EN stock can overheat in transit) so additional options are always required.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>
              <a:solidFill>
                <a:sysClr val="windowText" lastClr="00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0EF158-AF7A-4D6E-9C34-2CCA068388F2}"/>
              </a:ext>
            </a:extLst>
          </p:cNvPr>
          <p:cNvSpPr/>
          <p:nvPr/>
        </p:nvSpPr>
        <p:spPr>
          <a:xfrm>
            <a:off x="213778" y="3959607"/>
            <a:ext cx="11786877" cy="14288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300"/>
              </a:spcAft>
            </a:pPr>
            <a:r>
              <a:rPr lang="en-ZA" sz="1600" b="1" dirty="0">
                <a:solidFill>
                  <a:sysClr val="windowText" lastClr="000000"/>
                </a:solidFill>
              </a:rPr>
              <a:t>Results Achieved: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ZA" sz="1600" dirty="0">
                <a:solidFill>
                  <a:sysClr val="windowText" lastClr="000000"/>
                </a:solidFill>
              </a:rPr>
              <a:t>Working with AMD to take actions to mitigate stock challenges across contraceptive and TOP commodities. e.g. Assisting with Section 21 for NET-EN stock; Ensuring deliveries of IUDs and implants match increased demand; Assisting with allocation of stock based on need.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ZA" sz="1600" dirty="0">
                <a:solidFill>
                  <a:sysClr val="windowText" lastClr="000000"/>
                </a:solidFill>
              </a:rPr>
              <a:t>Negotiated MSD’s assistance in stock circulation (underway) and refund for expiring implants (awaiting approval from </a:t>
            </a:r>
            <a:r>
              <a:rPr lang="en-ZA" sz="1600">
                <a:solidFill>
                  <a:sysClr val="windowText" lastClr="000000"/>
                </a:solidFill>
              </a:rPr>
              <a:t>DBAC)</a:t>
            </a:r>
            <a:r>
              <a:rPr lang="en-ZA" sz="1600" dirty="0">
                <a:solidFill>
                  <a:sysClr val="windowText" lastClr="000000"/>
                </a:solidFill>
              </a:rPr>
              <a:t>.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ZA" sz="1600" dirty="0">
                <a:solidFill>
                  <a:sysClr val="windowText" lastClr="000000"/>
                </a:solidFill>
              </a:rPr>
              <a:t>Working with NEMLC and AMD to increase variety of contraceptive methods on upcoming tender HP03-2020, to be advertised Jan 2020.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>
              <a:solidFill>
                <a:sysClr val="windowText" lastClr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7"/>
          <a:srcRect l="19760" t="11231" r="24297" b="7354"/>
          <a:stretch/>
        </p:blipFill>
        <p:spPr>
          <a:xfrm>
            <a:off x="479376" y="1185501"/>
            <a:ext cx="1654318" cy="938938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6609321"/>
            <a:ext cx="11989438" cy="248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BC99DA-1C02-459C-9725-D8EF2ED1A12F}"/>
              </a:ext>
            </a:extLst>
          </p:cNvPr>
          <p:cNvSpPr/>
          <p:nvPr/>
        </p:nvSpPr>
        <p:spPr>
          <a:xfrm>
            <a:off x="202562" y="5488038"/>
            <a:ext cx="11786877" cy="11599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ZA" sz="1600" b="1" dirty="0">
                <a:solidFill>
                  <a:sysClr val="windowText" lastClr="000000"/>
                </a:solidFill>
              </a:rPr>
              <a:t>Way Forward: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ZA" sz="1600" dirty="0">
                <a:solidFill>
                  <a:sysClr val="windowText" lastClr="000000"/>
                </a:solidFill>
              </a:rPr>
              <a:t>Initiate working with provinces to use </a:t>
            </a:r>
            <a:r>
              <a:rPr lang="en-ZA" sz="1600" dirty="0" err="1">
                <a:solidFill>
                  <a:sysClr val="windowText" lastClr="000000"/>
                </a:solidFill>
              </a:rPr>
              <a:t>NDoH</a:t>
            </a:r>
            <a:r>
              <a:rPr lang="en-ZA" sz="1600" dirty="0">
                <a:solidFill>
                  <a:sysClr val="windowText" lastClr="000000"/>
                </a:solidFill>
              </a:rPr>
              <a:t> surveillance system to minimise stock issues in facilities.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ZA" sz="1600" dirty="0">
                <a:solidFill>
                  <a:sysClr val="windowText" lastClr="000000"/>
                </a:solidFill>
              </a:rPr>
              <a:t>Continue working with AMD to mitigate stock challenges whenever and wherever possible.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ZA" sz="1600" dirty="0">
                <a:solidFill>
                  <a:sysClr val="windowText" lastClr="000000"/>
                </a:solidFill>
              </a:rPr>
              <a:t>Continue supporting the registration of commodities, their inclusion on NEMLC, and their subsequent inclusion on national tenders.</a:t>
            </a:r>
          </a:p>
        </p:txBody>
      </p:sp>
    </p:spTree>
    <p:extLst>
      <p:ext uri="{BB962C8B-B14F-4D97-AF65-F5344CB8AC3E}">
        <p14:creationId xmlns:p14="http://schemas.microsoft.com/office/powerpoint/2010/main" val="10101720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4162&quot;&gt;&lt;version val=&quot;27034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,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 %1 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NDeIVz0RoyyGqFVhYARY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NDeIVz0RoyyGqFVhYARY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5GK7wMuOnMC19SvLtfpCg"/>
</p:tagLst>
</file>

<file path=ppt/theme/theme1.xml><?xml version="1.0" encoding="utf-8"?>
<a:theme xmlns:a="http://schemas.openxmlformats.org/drawingml/2006/main" name="Custom Design">
  <a:themeElements>
    <a:clrScheme name="Custom 3">
      <a:dk1>
        <a:sysClr val="windowText" lastClr="000000"/>
      </a:dk1>
      <a:lt1>
        <a:sysClr val="window" lastClr="FFFFFF"/>
      </a:lt1>
      <a:dk2>
        <a:srgbClr val="005D28"/>
      </a:dk2>
      <a:lt2>
        <a:srgbClr val="7F7F7F"/>
      </a:lt2>
      <a:accent1>
        <a:srgbClr val="005D28"/>
      </a:accent1>
      <a:accent2>
        <a:srgbClr val="39931D"/>
      </a:accent2>
      <a:accent3>
        <a:srgbClr val="9BBB59"/>
      </a:accent3>
      <a:accent4>
        <a:srgbClr val="FFC000"/>
      </a:accent4>
      <a:accent5>
        <a:srgbClr val="81875A"/>
      </a:accent5>
      <a:accent6>
        <a:srgbClr val="FFFF00"/>
      </a:accent6>
      <a:hlink>
        <a:srgbClr val="0000FF"/>
      </a:hlink>
      <a:folHlink>
        <a:srgbClr val="FF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11018 - NHC SRHR- For Dr. Pillay review (Update 2)" id="{71CFD912-0795-684A-8A76-C0761EE51405}" vid="{FC009CD9-04CE-1F4B-8355-4235782FE1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Custom Design</Template>
  <TotalTime>5935</TotalTime>
  <Words>291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Custom Design</vt:lpstr>
      <vt:lpstr>think-cell Slide</vt:lpstr>
      <vt:lpstr>Ensuring Consistent Supply of Contraception &amp; TOP Commodities: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Department of Health</dc:title>
  <dc:creator>Rajnee Singh</dc:creator>
  <cp:lastModifiedBy>Lutfiyya Khan</cp:lastModifiedBy>
  <cp:revision>204</cp:revision>
  <cp:lastPrinted>2018-11-07T12:19:46Z</cp:lastPrinted>
  <dcterms:created xsi:type="dcterms:W3CDTF">2018-11-01T05:25:31Z</dcterms:created>
  <dcterms:modified xsi:type="dcterms:W3CDTF">2019-10-27T06:50:04Z</dcterms:modified>
</cp:coreProperties>
</file>