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803" r:id="rId2"/>
  </p:sldIdLst>
  <p:sldSz cx="12192000" cy="6858000"/>
  <p:notesSz cx="6881813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9DB3BC-7DC1-4837-A92A-7F5F32E72F2B}">
          <p14:sldIdLst>
            <p14:sldId id="8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ne Goldberg" initials="DG" lastIdx="26" clrIdx="0">
    <p:extLst/>
  </p:cmAuthor>
  <p:cmAuthor id="2" name="Richard Borain" initials="RB" lastIdx="13" clrIdx="1"/>
  <p:cmAuthor id="3" name="Rajnee Singh" initials="RS" lastIdx="12" clrIdx="2">
    <p:extLst>
      <p:ext uri="{19B8F6BF-5375-455C-9EA6-DF929625EA0E}">
        <p15:presenceInfo xmlns:p15="http://schemas.microsoft.com/office/powerpoint/2012/main" userId="Rajnee Sin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28"/>
    <a:srgbClr val="0070C0"/>
    <a:srgbClr val="002060"/>
    <a:srgbClr val="595959"/>
    <a:srgbClr val="B2D4EC"/>
    <a:srgbClr val="39931D"/>
    <a:srgbClr val="0432FF"/>
    <a:srgbClr val="E7E8DD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6" autoAdjust="0"/>
    <p:restoredTop sz="94461" autoAdjust="0"/>
  </p:normalViewPr>
  <p:slideViewPr>
    <p:cSldViewPr>
      <p:cViewPr varScale="1">
        <p:scale>
          <a:sx n="65" d="100"/>
          <a:sy n="65" d="100"/>
        </p:scale>
        <p:origin x="920" y="32"/>
      </p:cViewPr>
      <p:guideLst>
        <p:guide orient="horz" pos="2251"/>
        <p:guide pos="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3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80ED0D-AB67-D64B-9D22-940A447EE2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213AD-A9FA-3348-BB12-563D7BF62E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E8D198B-44D5-5F44-846B-2BFEFB59640D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F1998-60E0-854D-BD4D-A546D51756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BA2C4-EC8E-4A43-969B-4F2A441266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D18D36-EDAA-DB44-8F98-ABA861474A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3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8ADA863-1EE9-4BB1-8476-B9C40723BB84}" type="datetimeFigureOut">
              <a:rPr lang="en-GB" smtClean="0"/>
              <a:t>28/10/2019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0CA58A9-DA54-47A5-A2D1-646DD3F409B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84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49280"/>
            <a:ext cx="1219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304800" y="1219200"/>
            <a:ext cx="2090058" cy="141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304800" y="2743201"/>
            <a:ext cx="2090058" cy="13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304801" y="4267200"/>
            <a:ext cx="209005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 userDrawn="1"/>
        </p:nvCxnSpPr>
        <p:spPr>
          <a:xfrm>
            <a:off x="3352800" y="2667000"/>
            <a:ext cx="85344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352800" y="4191000"/>
            <a:ext cx="85344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352800" y="2852738"/>
            <a:ext cx="8534400" cy="12239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5877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200" b="0" i="0" baseline="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4787" y="0"/>
            <a:ext cx="11407824" cy="1052736"/>
          </a:xfrm>
          <a:prstGeom prst="rect">
            <a:avLst/>
          </a:prstGeom>
        </p:spPr>
        <p:txBody>
          <a:bodyPr anchor="ctr"/>
          <a:lstStyle>
            <a:lvl1pPr algn="l">
              <a:defRPr sz="2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4389" y="1277840"/>
            <a:ext cx="11512649" cy="4672110"/>
          </a:xfrm>
          <a:prstGeom prst="rect">
            <a:avLst/>
          </a:prstGeom>
        </p:spPr>
        <p:txBody>
          <a:bodyPr/>
          <a:lstStyle>
            <a:lvl1pPr marL="182563" indent="-182563">
              <a:buSzPct val="100000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5600" indent="-173038">
              <a:buFontTx/>
              <a:buChar char="–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39750" indent="-184150"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808038" indent="-182563"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81075" indent="-173038">
              <a:buFont typeface="Arial" panose="020B0604020202020204" pitchFamily="34" charset="0"/>
              <a:buChar char="•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566988" y="6026664"/>
            <a:ext cx="8281540" cy="642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26"/>
          <p:cNvSpPr txBox="1">
            <a:spLocks noChangeArrowheads="1"/>
          </p:cNvSpPr>
          <p:nvPr userDrawn="1"/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145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970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0" i="0" baseline="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Rectangle 26"/>
          <p:cNvSpPr txBox="1">
            <a:spLocks noChangeArrowheads="1"/>
          </p:cNvSpPr>
          <p:nvPr userDrawn="1"/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59837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4787" y="2465484"/>
            <a:ext cx="11407824" cy="1052736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973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jpg"/><Relationship Id="rId4" Type="http://schemas.openxmlformats.org/officeDocument/2006/relationships/theme" Target="../theme/theme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26375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83"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9376" y="6080006"/>
            <a:ext cx="1956363" cy="63308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5949280"/>
            <a:ext cx="1219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1" b="2606"/>
          <a:stretch/>
        </p:blipFill>
        <p:spPr>
          <a:xfrm>
            <a:off x="10760476" y="6080006"/>
            <a:ext cx="1015520" cy="633600"/>
          </a:xfrm>
          <a:prstGeom prst="rect">
            <a:avLst/>
          </a:prstGeom>
        </p:spPr>
      </p:pic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/>
            </a:lvl1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8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799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7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9514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0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Comprehensive Sexuality Education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800" dirty="0" smtClean="0"/>
              <a:t>The services are provided in line with HIV, STI and TB policy (2017), ISHP(2012) and SOP (2019) for SRH service provision in Secondary Schools</a:t>
            </a:r>
            <a:endParaRPr lang="en-ZA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699814"/>
              </p:ext>
            </p:extLst>
          </p:nvPr>
        </p:nvGraphicFramePr>
        <p:xfrm>
          <a:off x="2973052" y="951910"/>
          <a:ext cx="9218949" cy="13690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66964">
                  <a:extLst>
                    <a:ext uri="{9D8B030D-6E8A-4147-A177-3AD203B41FA5}">
                      <a16:colId xmlns:a16="http://schemas.microsoft.com/office/drawing/2014/main" val="1069444383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3183614705"/>
                    </a:ext>
                  </a:extLst>
                </a:gridCol>
                <a:gridCol w="2783633">
                  <a:extLst>
                    <a:ext uri="{9D8B030D-6E8A-4147-A177-3AD203B41FA5}">
                      <a16:colId xmlns:a16="http://schemas.microsoft.com/office/drawing/2014/main" val="2140921650"/>
                    </a:ext>
                  </a:extLst>
                </a:gridCol>
              </a:tblGrid>
              <a:tr h="718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Name of Project</a:t>
                      </a:r>
                      <a:r>
                        <a:rPr lang="en-ZA" sz="1600" baseline="0" dirty="0"/>
                        <a:t> 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Province/Districts</a:t>
                      </a:r>
                      <a:r>
                        <a:rPr lang="en-ZA" sz="1600" baseline="0" dirty="0"/>
                        <a:t> covered 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Duration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466514"/>
                  </a:ext>
                </a:extLst>
              </a:tr>
              <a:tr h="6510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South</a:t>
                      </a:r>
                      <a:r>
                        <a:rPr lang="en-US" sz="1600" baseline="0" dirty="0" smtClean="0"/>
                        <a:t> Africa School-Based Sexuality and HIV Prevention Activity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r>
                        <a:rPr lang="en-US" sz="1600" baseline="0" dirty="0" smtClean="0"/>
                        <a:t> State (TA), Gauteng, KZN, </a:t>
                      </a:r>
                      <a:r>
                        <a:rPr lang="en-US" sz="1600" dirty="0" smtClean="0"/>
                        <a:t>Mpumalanga</a:t>
                      </a:r>
                      <a:r>
                        <a:rPr lang="en-US" sz="1600" baseline="0" dirty="0" smtClean="0"/>
                        <a:t> and Western Cape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2015 –  2019 (extended</a:t>
                      </a:r>
                      <a:r>
                        <a:rPr lang="en-ZA" sz="1600" baseline="0" dirty="0" smtClean="0"/>
                        <a:t> to July 2021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49199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95117C-98E4-4023-AA79-9D1AF1257107}"/>
              </a:ext>
            </a:extLst>
          </p:cNvPr>
          <p:cNvSpPr/>
          <p:nvPr/>
        </p:nvSpPr>
        <p:spPr>
          <a:xfrm>
            <a:off x="213778" y="996213"/>
            <a:ext cx="2510853" cy="129409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5FB0AE-B901-428A-8D85-1349CD170DEA}"/>
              </a:ext>
            </a:extLst>
          </p:cNvPr>
          <p:cNvSpPr/>
          <p:nvPr/>
        </p:nvSpPr>
        <p:spPr>
          <a:xfrm>
            <a:off x="0" y="2322203"/>
            <a:ext cx="5933860" cy="21141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ZA" sz="1600" b="1" dirty="0">
                <a:solidFill>
                  <a:sysClr val="windowText" lastClr="000000"/>
                </a:solidFill>
              </a:rPr>
              <a:t>Best Practice: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ysClr val="windowText" lastClr="000000"/>
                </a:solidFill>
              </a:rPr>
              <a:t>CSE through Scripted Lesson Plans in Life Skills and LO Grade 4-12 Curriculum.  Entry points to initiate the services: </a:t>
            </a:r>
            <a:r>
              <a:rPr lang="en-US" sz="1600" b="1" dirty="0" smtClean="0">
                <a:solidFill>
                  <a:schemeClr val="tx1"/>
                </a:solidFill>
              </a:rPr>
              <a:t>Annual </a:t>
            </a:r>
            <a:r>
              <a:rPr lang="en-US" sz="1600" b="1" dirty="0">
                <a:solidFill>
                  <a:schemeClr val="tx1"/>
                </a:solidFill>
              </a:rPr>
              <a:t>Teaching </a:t>
            </a:r>
            <a:r>
              <a:rPr lang="en-US" sz="1600" b="1" dirty="0" smtClean="0">
                <a:solidFill>
                  <a:schemeClr val="tx1"/>
                </a:solidFill>
              </a:rPr>
              <a:t>Plan, Health Calendar, Demand by the school and school profiling. </a:t>
            </a:r>
          </a:p>
          <a:p>
            <a:r>
              <a:rPr lang="en-US" sz="1600" b="1" u="sng" dirty="0" smtClean="0">
                <a:solidFill>
                  <a:schemeClr val="tx1"/>
                </a:solidFill>
              </a:rPr>
              <a:t>HOW: </a:t>
            </a:r>
            <a:r>
              <a:rPr lang="en-US" sz="1600" dirty="0" smtClean="0">
                <a:solidFill>
                  <a:schemeClr val="tx1"/>
                </a:solidFill>
              </a:rPr>
              <a:t>Within school premises, 100m away from the school premises, arrange day visit to the health facility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5F271-D0CC-4280-B6D3-E38B92A379FB}"/>
              </a:ext>
            </a:extLst>
          </p:cNvPr>
          <p:cNvSpPr/>
          <p:nvPr/>
        </p:nvSpPr>
        <p:spPr>
          <a:xfrm>
            <a:off x="6048699" y="2256135"/>
            <a:ext cx="6095999" cy="221090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ZA" sz="1600" b="1" dirty="0">
                <a:solidFill>
                  <a:sysClr val="windowText" lastClr="000000"/>
                </a:solidFill>
              </a:rPr>
              <a:t>Lessons Learnt</a:t>
            </a:r>
            <a:r>
              <a:rPr lang="en-ZA" sz="1600" b="1" dirty="0" smtClean="0">
                <a:solidFill>
                  <a:sysClr val="windowText" lastClr="0000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Strengthen provincial, district and school based support teams functions for </a:t>
            </a:r>
            <a:r>
              <a:rPr lang="en-US" sz="1600" dirty="0" smtClean="0">
                <a:solidFill>
                  <a:schemeClr val="tx1"/>
                </a:solidFill>
              </a:rPr>
              <a:t>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Service provision should be comprehensive and collaborative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SGBs,parents</a:t>
            </a:r>
            <a:r>
              <a:rPr lang="en-US" sz="1600" dirty="0">
                <a:solidFill>
                  <a:schemeClr val="tx1"/>
                </a:solidFill>
              </a:rPr>
              <a:t>, SMTs, ISHP and educators should fully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chemeClr val="tx1"/>
                </a:solidFill>
              </a:rPr>
              <a:t>The provision of HST and condoms in school premises is not yet fully accepted </a:t>
            </a:r>
            <a:r>
              <a:rPr lang="en-ZA" sz="1600" dirty="0" smtClean="0">
                <a:solidFill>
                  <a:schemeClr val="tx1"/>
                </a:solidFill>
              </a:rPr>
              <a:t>by DoE </a:t>
            </a:r>
            <a:endParaRPr lang="en-ZA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chemeClr val="tx1"/>
                </a:solidFill>
              </a:rPr>
              <a:t>Learners have shown interest in accessing </a:t>
            </a:r>
            <a:r>
              <a:rPr lang="en-ZA" sz="1600" dirty="0" err="1">
                <a:solidFill>
                  <a:schemeClr val="tx1"/>
                </a:solidFill>
              </a:rPr>
              <a:t>PrEP</a:t>
            </a:r>
            <a:r>
              <a:rPr lang="en-ZA" sz="1600" dirty="0">
                <a:solidFill>
                  <a:schemeClr val="tx1"/>
                </a:solidFill>
              </a:rPr>
              <a:t>, contraceptives, HST and condoms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RH </a:t>
            </a:r>
            <a:r>
              <a:rPr lang="en-US" sz="1600" dirty="0"/>
              <a:t>services package</a:t>
            </a:r>
            <a:endParaRPr lang="en-ZA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0EF158-AF7A-4D6E-9C34-2CCA068388F2}"/>
              </a:ext>
            </a:extLst>
          </p:cNvPr>
          <p:cNvSpPr/>
          <p:nvPr/>
        </p:nvSpPr>
        <p:spPr>
          <a:xfrm>
            <a:off x="0" y="4467044"/>
            <a:ext cx="12144698" cy="15289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Services provided within school premises are more successful (safe space, controlled environment)</a:t>
            </a:r>
          </a:p>
          <a:p>
            <a:r>
              <a:rPr lang="en-US" sz="1600" dirty="0">
                <a:solidFill>
                  <a:sysClr val="windowText" lastClr="000000"/>
                </a:solidFill>
              </a:rPr>
              <a:t>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he school names recording are not a requirement on the facility register. This can help to inform future planning of services needed.</a:t>
            </a:r>
          </a:p>
          <a:p>
            <a:r>
              <a:rPr lang="en-ZA" sz="1600" b="1" dirty="0">
                <a:solidFill>
                  <a:sysClr val="windowText" lastClr="000000"/>
                </a:solidFill>
              </a:rPr>
              <a:t>Results Achieved</a:t>
            </a:r>
            <a:r>
              <a:rPr lang="en-ZA" sz="1600" b="1" dirty="0" smtClean="0">
                <a:solidFill>
                  <a:sysClr val="windowText" lastClr="000000"/>
                </a:solidFill>
              </a:rPr>
              <a:t>:</a:t>
            </a: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ysClr val="windowText" lastClr="000000"/>
                </a:solidFill>
              </a:rPr>
              <a:t>Educators </a:t>
            </a:r>
            <a:r>
              <a:rPr lang="en-US" sz="1600" dirty="0">
                <a:solidFill>
                  <a:sysClr val="windowText" lastClr="000000"/>
                </a:solidFill>
              </a:rPr>
              <a:t>trained on CSE 5533, Learners reached through SLPs 448327, SMT=1408, HOD=1199, DoE officials=98, SGBs=1957,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Parents=7810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ysClr val="windowText" lastClr="000000"/>
                </a:solidFill>
              </a:rPr>
              <a:t>PrEP (27) initiation, HST (78), STI screening (30), Substance Abuse (86), TB Screening (27), ANC Teen Pregnancy (48), Adherence Support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70" y="1261743"/>
            <a:ext cx="2267518" cy="115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GK7wMuOnMC19SvLtfpCg"/>
</p:tagLst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005D28"/>
      </a:dk2>
      <a:lt2>
        <a:srgbClr val="7F7F7F"/>
      </a:lt2>
      <a:accent1>
        <a:srgbClr val="005D28"/>
      </a:accent1>
      <a:accent2>
        <a:srgbClr val="39931D"/>
      </a:accent2>
      <a:accent3>
        <a:srgbClr val="9BBB59"/>
      </a:accent3>
      <a:accent4>
        <a:srgbClr val="FFC000"/>
      </a:accent4>
      <a:accent5>
        <a:srgbClr val="81875A"/>
      </a:accent5>
      <a:accent6>
        <a:srgbClr val="FFFF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018 - NHC SRHR- For Dr. Pillay review (Update 2)" id="{71CFD912-0795-684A-8A76-C0761EE51405}" vid="{FC009CD9-04CE-1F4B-8355-4235782FE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3382</TotalTime>
  <Words>291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Custom Design</vt:lpstr>
      <vt:lpstr>think-cell Slide</vt:lpstr>
      <vt:lpstr>Comprehensive Sexuality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Department of Health</dc:title>
  <dc:creator>Rajnee Singh</dc:creator>
  <cp:lastModifiedBy>Victoria Magomani</cp:lastModifiedBy>
  <cp:revision>204</cp:revision>
  <cp:lastPrinted>2018-11-07T12:19:46Z</cp:lastPrinted>
  <dcterms:created xsi:type="dcterms:W3CDTF">2018-11-01T05:25:31Z</dcterms:created>
  <dcterms:modified xsi:type="dcterms:W3CDTF">2019-10-27T22:14:28Z</dcterms:modified>
</cp:coreProperties>
</file>