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802" r:id="rId2"/>
    <p:sldId id="801" r:id="rId3"/>
    <p:sldId id="803" r:id="rId4"/>
  </p:sldIdLst>
  <p:sldSz cx="12192000" cy="6858000"/>
  <p:notesSz cx="6881813" cy="92964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9DB3BC-7DC1-4837-A92A-7F5F32E72F2B}">
          <p14:sldIdLst>
            <p14:sldId id="802"/>
            <p14:sldId id="801"/>
            <p14:sldId id="8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ne Goldberg" initials="DG" lastIdx="26" clrIdx="0">
    <p:extLst/>
  </p:cmAuthor>
  <p:cmAuthor id="2" name="Richard Borain" initials="RB" lastIdx="13" clrIdx="1"/>
  <p:cmAuthor id="3" name="Rajnee Singh" initials="RS" lastIdx="12" clrIdx="2">
    <p:extLst>
      <p:ext uri="{19B8F6BF-5375-455C-9EA6-DF929625EA0E}">
        <p15:presenceInfo xmlns:p15="http://schemas.microsoft.com/office/powerpoint/2012/main" userId="Rajnee Sin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28"/>
    <a:srgbClr val="0070C0"/>
    <a:srgbClr val="002060"/>
    <a:srgbClr val="595959"/>
    <a:srgbClr val="B2D4EC"/>
    <a:srgbClr val="39931D"/>
    <a:srgbClr val="0432FF"/>
    <a:srgbClr val="E7E8DD"/>
    <a:srgbClr val="FF99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 autoAdjust="0"/>
    <p:restoredTop sz="94461" autoAdjust="0"/>
  </p:normalViewPr>
  <p:slideViewPr>
    <p:cSldViewPr>
      <p:cViewPr varScale="1">
        <p:scale>
          <a:sx n="83" d="100"/>
          <a:sy n="83" d="100"/>
        </p:scale>
        <p:origin x="926" y="58"/>
      </p:cViewPr>
      <p:guideLst>
        <p:guide orient="horz" pos="2251"/>
        <p:guide pos="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3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80ED0D-AB67-D64B-9D22-940A447EE2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213AD-A9FA-3348-BB12-563D7BF62E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E8D198B-44D5-5F44-846B-2BFEFB59640D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F1998-60E0-854D-BD4D-A546D51756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BA2C4-EC8E-4A43-969B-4F2A441266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2D18D36-EDAA-DB44-8F98-ABA861474A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38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8ADA863-1EE9-4BB1-8476-B9C40723BB84}" type="datetimeFigureOut">
              <a:rPr lang="en-GB" smtClean="0"/>
              <a:t>23/10/2019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0CA58A9-DA54-47A5-A2D1-646DD3F409B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84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5949280"/>
            <a:ext cx="1219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304800" y="1219200"/>
            <a:ext cx="2090058" cy="141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304800" y="2743201"/>
            <a:ext cx="2090058" cy="13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304801" y="4267200"/>
            <a:ext cx="209005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 userDrawn="1"/>
        </p:nvCxnSpPr>
        <p:spPr>
          <a:xfrm>
            <a:off x="3352800" y="2667000"/>
            <a:ext cx="85344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352800" y="4191000"/>
            <a:ext cx="85344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352800" y="2852738"/>
            <a:ext cx="8534400" cy="12239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5877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9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200" b="0" i="0" baseline="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4787" y="0"/>
            <a:ext cx="11407824" cy="1052736"/>
          </a:xfrm>
          <a:prstGeom prst="rect">
            <a:avLst/>
          </a:prstGeom>
        </p:spPr>
        <p:txBody>
          <a:bodyPr anchor="ctr"/>
          <a:lstStyle>
            <a:lvl1pPr algn="l">
              <a:defRPr sz="2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4389" y="1277840"/>
            <a:ext cx="11512649" cy="4672110"/>
          </a:xfrm>
          <a:prstGeom prst="rect">
            <a:avLst/>
          </a:prstGeom>
        </p:spPr>
        <p:txBody>
          <a:bodyPr/>
          <a:lstStyle>
            <a:lvl1pPr marL="182563" indent="-182563">
              <a:buSzPct val="100000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5600" indent="-173038">
              <a:buFontTx/>
              <a:buChar char="–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539750" indent="-184150"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808038" indent="-182563"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81075" indent="-173038">
              <a:buFont typeface="Arial" panose="020B0604020202020204" pitchFamily="34" charset="0"/>
              <a:buChar char="•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2566988" y="6026664"/>
            <a:ext cx="8281540" cy="642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26"/>
          <p:cNvSpPr txBox="1">
            <a:spLocks noChangeArrowheads="1"/>
          </p:cNvSpPr>
          <p:nvPr userDrawn="1"/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145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9970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4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0" i="0" baseline="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7" name="Rectangle 26"/>
          <p:cNvSpPr txBox="1">
            <a:spLocks noChangeArrowheads="1"/>
          </p:cNvSpPr>
          <p:nvPr userDrawn="1"/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59837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4787" y="2465484"/>
            <a:ext cx="11407824" cy="1052736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973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3.jpg"/><Relationship Id="rId4" Type="http://schemas.openxmlformats.org/officeDocument/2006/relationships/theme" Target="../theme/theme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263751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84" name="think-cell Slide" r:id="rId7" imgW="395" imgH="394" progId="TCLayout.ActiveDocument.1">
                  <p:embed/>
                </p:oleObj>
              </mc:Choice>
              <mc:Fallback>
                <p:oleObj name="think-cell Slide" r:id="rId7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9376" y="6080006"/>
            <a:ext cx="1956363" cy="63308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5949280"/>
            <a:ext cx="1219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1" b="2606"/>
          <a:stretch/>
        </p:blipFill>
        <p:spPr>
          <a:xfrm>
            <a:off x="10760476" y="6080006"/>
            <a:ext cx="1015520" cy="633600"/>
          </a:xfrm>
          <a:prstGeom prst="rect">
            <a:avLst/>
          </a:prstGeom>
        </p:spPr>
      </p:pic>
      <p:sp>
        <p:nvSpPr>
          <p:cNvPr id="10" name="Rectangle 2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/>
            </a:lvl1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8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799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rjc.org.za/2018/07/24/abortion-counselling-in-south-africa-a-step-by-step-guide-for-providers/" TargetMode="External"/><Relationship Id="rId3" Type="http://schemas.openxmlformats.org/officeDocument/2006/relationships/tags" Target="../tags/tag11.xml"/><Relationship Id="rId7" Type="http://schemas.openxmlformats.org/officeDocument/2006/relationships/hyperlink" Target="http://srjc.org.za/2019/09/10/unanswered-conundrums-questions-that-remain-after-the-echo-trial-what-should-health-providers-know/" TargetMode="External"/><Relationship Id="rId12" Type="http://schemas.openxmlformats.org/officeDocument/2006/relationships/image" Target="../media/image7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11" Type="http://schemas.openxmlformats.org/officeDocument/2006/relationships/hyperlink" Target="https://ohrh.law.ox.ac.uk/lets-call-conscientious-objection-by-its-name-obstruction-of-access-to-care-and-abortion-in-south-africa/" TargetMode="External"/><Relationship Id="rId5" Type="http://schemas.openxmlformats.org/officeDocument/2006/relationships/oleObject" Target="../embeddings/oleObject6.bin"/><Relationship Id="rId10" Type="http://schemas.openxmlformats.org/officeDocument/2006/relationships/hyperlink" Target="https://srjc.org.za/2019/05/06/challenges-for-achieving-sexual-and-reproductive-justice-in-south-africa/" TargetMode="External"/><Relationship Id="rId4" Type="http://schemas.openxmlformats.org/officeDocument/2006/relationships/slideLayout" Target="../slideLayouts/slideLayout2.xml"/><Relationship Id="rId9" Type="http://schemas.openxmlformats.org/officeDocument/2006/relationships/hyperlink" Target="http://srjc.org.za/wp-content/uploads/2017/06/Life-Orientation-Policy-Brief_Fina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63564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7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ZA" b="1" dirty="0"/>
              <a:t>SEXUAL  REPROUCTIVE HEALTH AND RIGHTS CONSULTATIVE MEETING </a:t>
            </a:r>
          </a:p>
          <a:p>
            <a:pPr algn="ctr"/>
            <a:r>
              <a:rPr lang="en-ZA" b="1" dirty="0"/>
              <a:t>27-28 October 2019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16632"/>
            <a:ext cx="10515600" cy="73977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kern="12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National Department of Health</a:t>
            </a:r>
            <a:endParaRPr lang="en-Z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9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223796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9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ZA" sz="220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87" y="0"/>
            <a:ext cx="11407824" cy="1052736"/>
          </a:xfrm>
        </p:spPr>
        <p:txBody>
          <a:bodyPr/>
          <a:lstStyle/>
          <a:p>
            <a:r>
              <a:rPr lang="en-ZA" dirty="0"/>
              <a:t>Best practices on Sexual Reproductive Health and Rights elements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Comprehensive sexuality education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Counseling and services for a range of modern contraceptives, with a defined min. number and type of methods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Antenatal, childbirth and postnatal care, including emergency obstetric and newborn care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Safe abortion services and treatment of complications of unsafe abortion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Prevention and treatment of HIV and other sexually transmitted infections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Prevention, detection, immediate services and referrals for cases of sexual and gender-based violence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Prevention, detection and management of reproductive cancers, especially cervical cancer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Information, counseling and services for sub-fertility and infertility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Information, counseling and services for sexual health and well-being</a:t>
            </a:r>
            <a:endParaRPr lang="en-ZA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9312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9514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45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Sexual and Reproductive Justice 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ZA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443202"/>
              </p:ext>
            </p:extLst>
          </p:nvPr>
        </p:nvGraphicFramePr>
        <p:xfrm>
          <a:off x="2999656" y="1198806"/>
          <a:ext cx="9000999" cy="12940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0333">
                  <a:extLst>
                    <a:ext uri="{9D8B030D-6E8A-4147-A177-3AD203B41FA5}">
                      <a16:colId xmlns:a16="http://schemas.microsoft.com/office/drawing/2014/main" val="1069444383"/>
                    </a:ext>
                  </a:extLst>
                </a:gridCol>
                <a:gridCol w="3000333">
                  <a:extLst>
                    <a:ext uri="{9D8B030D-6E8A-4147-A177-3AD203B41FA5}">
                      <a16:colId xmlns:a16="http://schemas.microsoft.com/office/drawing/2014/main" val="3183614705"/>
                    </a:ext>
                  </a:extLst>
                </a:gridCol>
                <a:gridCol w="3000333">
                  <a:extLst>
                    <a:ext uri="{9D8B030D-6E8A-4147-A177-3AD203B41FA5}">
                      <a16:colId xmlns:a16="http://schemas.microsoft.com/office/drawing/2014/main" val="2140921650"/>
                    </a:ext>
                  </a:extLst>
                </a:gridCol>
              </a:tblGrid>
              <a:tr h="643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Name of Project</a:t>
                      </a:r>
                      <a:r>
                        <a:rPr lang="en-ZA" sz="1600" baseline="0" dirty="0"/>
                        <a:t> </a:t>
                      </a:r>
                      <a:endParaRPr lang="en-Z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Province/Districts</a:t>
                      </a:r>
                      <a:r>
                        <a:rPr lang="en-ZA" sz="1600" baseline="0" dirty="0"/>
                        <a:t> covered </a:t>
                      </a:r>
                      <a:endParaRPr lang="en-Z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Duration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466514"/>
                  </a:ext>
                </a:extLst>
              </a:tr>
              <a:tr h="651023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Research,</a:t>
                      </a:r>
                      <a:r>
                        <a:rPr lang="en-ZA" sz="1600" baseline="0" dirty="0" smtClean="0"/>
                        <a:t> policy and advocacy practice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National ( </a:t>
                      </a:r>
                      <a:r>
                        <a:rPr lang="en-ZA" sz="1600" dirty="0" smtClean="0"/>
                        <a:t>and</a:t>
                      </a:r>
                      <a:r>
                        <a:rPr lang="en-ZA" sz="1600" baseline="0" dirty="0" smtClean="0"/>
                        <a:t> Global)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2017 </a:t>
                      </a:r>
                      <a:r>
                        <a:rPr lang="en-ZA" sz="1600" dirty="0" smtClean="0"/>
                        <a:t>– current 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49199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95117C-98E4-4023-AA79-9D1AF1257107}"/>
              </a:ext>
            </a:extLst>
          </p:cNvPr>
          <p:cNvSpPr/>
          <p:nvPr/>
        </p:nvSpPr>
        <p:spPr>
          <a:xfrm>
            <a:off x="213779" y="1198806"/>
            <a:ext cx="2510853" cy="129409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ysClr val="windowText" lastClr="000000"/>
                </a:solidFill>
              </a:rPr>
              <a:t>Partner Logo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5FB0AE-B901-428A-8D85-1349CD170DEA}"/>
              </a:ext>
            </a:extLst>
          </p:cNvPr>
          <p:cNvSpPr/>
          <p:nvPr/>
        </p:nvSpPr>
        <p:spPr>
          <a:xfrm>
            <a:off x="213778" y="2701903"/>
            <a:ext cx="5760000" cy="79910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ZA" sz="1600" b="1" dirty="0">
                <a:solidFill>
                  <a:sysClr val="windowText" lastClr="000000"/>
                </a:solidFill>
              </a:rPr>
              <a:t>Best Practice</a:t>
            </a:r>
            <a:r>
              <a:rPr lang="en-ZA" sz="1600" b="1" dirty="0" smtClean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ZA" sz="1600" b="1" dirty="0" smtClean="0">
                <a:solidFill>
                  <a:sysClr val="windowText" lastClr="000000"/>
                </a:solidFill>
              </a:rPr>
              <a:t>Life orientation, abortion counselling, DMPA concerns, Updating framing to RJ and Obstruction to Access </a:t>
            </a:r>
            <a:endParaRPr lang="en-ZA" sz="1600" b="1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5F271-D0CC-4280-B6D3-E38B92A379FB}"/>
              </a:ext>
            </a:extLst>
          </p:cNvPr>
          <p:cNvSpPr/>
          <p:nvPr/>
        </p:nvSpPr>
        <p:spPr>
          <a:xfrm>
            <a:off x="6240655" y="2701903"/>
            <a:ext cx="5760000" cy="79910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ZA" sz="1600" b="1" dirty="0">
                <a:solidFill>
                  <a:sysClr val="windowText" lastClr="000000"/>
                </a:solidFill>
              </a:rPr>
              <a:t>Lessons Learnt:</a:t>
            </a:r>
          </a:p>
          <a:p>
            <a:r>
              <a:rPr lang="en-ZA" sz="1600" dirty="0" smtClean="0">
                <a:solidFill>
                  <a:sysClr val="windowText" lastClr="000000"/>
                </a:solidFill>
              </a:rPr>
              <a:t>Need to update framing. Legacy of pop control and limited understanding of </a:t>
            </a:r>
            <a:r>
              <a:rPr lang="en-ZA" sz="1600" smtClean="0">
                <a:solidFill>
                  <a:sysClr val="windowText" lastClr="000000"/>
                </a:solidFill>
              </a:rPr>
              <a:t>repro justice. </a:t>
            </a:r>
            <a:endParaRPr lang="en-ZA" sz="160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0EF158-AF7A-4D6E-9C34-2CCA068388F2}"/>
              </a:ext>
            </a:extLst>
          </p:cNvPr>
          <p:cNvSpPr/>
          <p:nvPr/>
        </p:nvSpPr>
        <p:spPr>
          <a:xfrm>
            <a:off x="213778" y="3501008"/>
            <a:ext cx="11786877" cy="22601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ZA" sz="1600" b="1" dirty="0">
                <a:solidFill>
                  <a:sysClr val="windowText" lastClr="000000"/>
                </a:solidFill>
              </a:rPr>
              <a:t>Results Achieved:</a:t>
            </a:r>
          </a:p>
          <a:p>
            <a:r>
              <a:rPr lang="en-ZA" u="sng" dirty="0">
                <a:hlinkClick r:id="rId7"/>
              </a:rPr>
              <a:t>http://srjc.org.za/2019/09/10/unanswered-conundrums-questions-that-remain-after-the-echo-trial-what-should-health-providers-know/</a:t>
            </a:r>
            <a:endParaRPr lang="en-ZA" dirty="0"/>
          </a:p>
          <a:p>
            <a:r>
              <a:rPr lang="en-ZA" u="sng" dirty="0">
                <a:hlinkClick r:id="rId8"/>
              </a:rPr>
              <a:t>http://srjc.org.za/2018/07/24/abortion-counselling-in-south-africa-a-step-by-step-guide-for-providers/</a:t>
            </a:r>
            <a:endParaRPr lang="en-ZA" dirty="0"/>
          </a:p>
          <a:p>
            <a:r>
              <a:rPr lang="en-ZA" u="sng" dirty="0">
                <a:hlinkClick r:id="rId9"/>
              </a:rPr>
              <a:t>http://srjc.org.za/wp-content/uploads/2017/06/Life-Orientation-Policy-Brief_Final.pdf</a:t>
            </a:r>
            <a:endParaRPr lang="en-ZA" dirty="0"/>
          </a:p>
          <a:p>
            <a:r>
              <a:rPr lang="en-ZA" u="sng" dirty="0">
                <a:hlinkClick r:id="rId10"/>
              </a:rPr>
              <a:t>https://srjc.org.za/2019/05/06/challenges-for-achieving-sexual-and-reproductive-justice-in-south-africa/</a:t>
            </a:r>
            <a:endParaRPr lang="en-ZA" dirty="0"/>
          </a:p>
          <a:p>
            <a:r>
              <a:rPr lang="en-ZA" u="sng" dirty="0">
                <a:hlinkClick r:id="rId11"/>
              </a:rPr>
              <a:t>https://ohrh.law.ox.ac.uk/lets-call-conscientious-objection-by-its-name-obstruction-of-access-to-care-and-abortion-in-south-africa/</a:t>
            </a:r>
            <a:endParaRPr lang="en-ZA" dirty="0"/>
          </a:p>
          <a:p>
            <a:endParaRPr lang="en-ZA" sz="160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66" y="678110"/>
            <a:ext cx="1800225" cy="178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71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3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 %1 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GK7wMuOnMC19SvLtfpC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DeIVz0RoyyGqFVhYARY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DeIVz0RoyyGqFVhYARY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GK7wMuOnMC19SvLtfpCg"/>
</p:tagLst>
</file>

<file path=ppt/theme/theme1.xml><?xml version="1.0" encoding="utf-8"?>
<a:theme xmlns:a="http://schemas.openxmlformats.org/drawingml/2006/main" name="Custom Design">
  <a:themeElements>
    <a:clrScheme name="Custom 3">
      <a:dk1>
        <a:sysClr val="windowText" lastClr="000000"/>
      </a:dk1>
      <a:lt1>
        <a:sysClr val="window" lastClr="FFFFFF"/>
      </a:lt1>
      <a:dk2>
        <a:srgbClr val="005D28"/>
      </a:dk2>
      <a:lt2>
        <a:srgbClr val="7F7F7F"/>
      </a:lt2>
      <a:accent1>
        <a:srgbClr val="005D28"/>
      </a:accent1>
      <a:accent2>
        <a:srgbClr val="39931D"/>
      </a:accent2>
      <a:accent3>
        <a:srgbClr val="9BBB59"/>
      </a:accent3>
      <a:accent4>
        <a:srgbClr val="FFC000"/>
      </a:accent4>
      <a:accent5>
        <a:srgbClr val="81875A"/>
      </a:accent5>
      <a:accent6>
        <a:srgbClr val="FFFF00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018 - NHC SRHR- For Dr. Pillay review (Update 2)" id="{71CFD912-0795-684A-8A76-C0761EE51405}" vid="{FC009CD9-04CE-1F4B-8355-4235782FE1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3343</TotalTime>
  <Words>212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Custom Design</vt:lpstr>
      <vt:lpstr>think-cell Slide</vt:lpstr>
      <vt:lpstr>PowerPoint Presentation</vt:lpstr>
      <vt:lpstr>Best practices on Sexual Reproductive Health and Rights elements </vt:lpstr>
      <vt:lpstr>Sexual and Reproductive Justice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Department of Health</dc:title>
  <dc:creator>Rajnee Singh</dc:creator>
  <cp:lastModifiedBy>Marion Stevens</cp:lastModifiedBy>
  <cp:revision>200</cp:revision>
  <cp:lastPrinted>2018-11-07T12:19:46Z</cp:lastPrinted>
  <dcterms:created xsi:type="dcterms:W3CDTF">2018-11-01T05:25:31Z</dcterms:created>
  <dcterms:modified xsi:type="dcterms:W3CDTF">2019-10-23T13:44:06Z</dcterms:modified>
</cp:coreProperties>
</file>