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
  </p:notesMasterIdLst>
  <p:handoutMasterIdLst>
    <p:handoutMasterId r:id="rId7"/>
  </p:handoutMasterIdLst>
  <p:sldIdLst>
    <p:sldId id="802" r:id="rId2"/>
    <p:sldId id="803" r:id="rId3"/>
    <p:sldId id="804" r:id="rId4"/>
    <p:sldId id="805" r:id="rId5"/>
  </p:sldIdLst>
  <p:sldSz cx="12192000" cy="6858000"/>
  <p:notesSz cx="6881813" cy="92964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9DB3BC-7DC1-4837-A92A-7F5F32E72F2B}">
          <p14:sldIdLst>
            <p14:sldId id="802"/>
            <p14:sldId id="803"/>
            <p14:sldId id="804"/>
            <p14:sldId id="805"/>
          </p14:sldIdLst>
        </p14:section>
      </p14:sectionLst>
    </p:ext>
    <p:ext uri="{EFAFB233-063F-42B5-8137-9DF3F51BA10A}">
      <p15:sldGuideLst xmlns:p15="http://schemas.microsoft.com/office/powerpoint/2012/main">
        <p15:guide id="1" orient="horz" pos="2251" userDrawn="1">
          <p15:clr>
            <a:srgbClr val="A4A3A4"/>
          </p15:clr>
        </p15:guide>
        <p15:guide id="2" pos="34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nne Goldberg" initials="DG" lastIdx="26" clrIdx="0">
    <p:extLst/>
  </p:cmAuthor>
  <p:cmAuthor id="2" name="Richard Borain" initials="RB" lastIdx="13" clrIdx="1"/>
  <p:cmAuthor id="3" name="Rajnee Singh" initials="RS" lastIdx="12" clrIdx="2">
    <p:extLst>
      <p:ext uri="{19B8F6BF-5375-455C-9EA6-DF929625EA0E}">
        <p15:presenceInfo xmlns:p15="http://schemas.microsoft.com/office/powerpoint/2012/main" userId="Rajnee Sing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28"/>
    <a:srgbClr val="0070C0"/>
    <a:srgbClr val="002060"/>
    <a:srgbClr val="595959"/>
    <a:srgbClr val="B2D4EC"/>
    <a:srgbClr val="39931D"/>
    <a:srgbClr val="0432FF"/>
    <a:srgbClr val="E7E8DD"/>
    <a:srgbClr val="FF99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6" autoAdjust="0"/>
    <p:restoredTop sz="94461" autoAdjust="0"/>
  </p:normalViewPr>
  <p:slideViewPr>
    <p:cSldViewPr>
      <p:cViewPr varScale="1">
        <p:scale>
          <a:sx n="65" d="100"/>
          <a:sy n="65" d="100"/>
        </p:scale>
        <p:origin x="920" y="32"/>
      </p:cViewPr>
      <p:guideLst>
        <p:guide orient="horz" pos="2251"/>
        <p:guide pos="34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2" d="100"/>
          <a:sy n="82" d="100"/>
        </p:scale>
        <p:origin x="33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80ED0D-AB67-D64B-9D22-940A447EE284}"/>
              </a:ext>
            </a:extLst>
          </p:cNvPr>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a:extLst>
              <a:ext uri="{FF2B5EF4-FFF2-40B4-BE49-F238E27FC236}">
                <a16:creationId xmlns:a16="http://schemas.microsoft.com/office/drawing/2014/main" id="{AD3213AD-A9FA-3348-BB12-563D7BF62E02}"/>
              </a:ext>
            </a:extLst>
          </p:cNvPr>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FE8D198B-44D5-5F44-846B-2BFEFB59640D}" type="datetimeFigureOut">
              <a:rPr lang="en-US" smtClean="0"/>
              <a:t>10/28/2019</a:t>
            </a:fld>
            <a:endParaRPr lang="en-US" dirty="0"/>
          </a:p>
        </p:txBody>
      </p:sp>
      <p:sp>
        <p:nvSpPr>
          <p:cNvPr id="4" name="Footer Placeholder 3">
            <a:extLst>
              <a:ext uri="{FF2B5EF4-FFF2-40B4-BE49-F238E27FC236}">
                <a16:creationId xmlns:a16="http://schemas.microsoft.com/office/drawing/2014/main" id="{793F1998-60E0-854D-BD4D-A546D51756B4}"/>
              </a:ext>
            </a:extLst>
          </p:cNvPr>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5DBA2C4-EC8E-4A43-969B-4F2A4412663C}"/>
              </a:ext>
            </a:extLst>
          </p:cNvPr>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F2D18D36-EDAA-DB44-8F98-ABA861474A77}" type="slidenum">
              <a:rPr lang="en-US" smtClean="0"/>
              <a:t>‹#›</a:t>
            </a:fld>
            <a:endParaRPr lang="en-US" dirty="0"/>
          </a:p>
        </p:txBody>
      </p:sp>
    </p:spTree>
    <p:extLst>
      <p:ext uri="{BB962C8B-B14F-4D97-AF65-F5344CB8AC3E}">
        <p14:creationId xmlns:p14="http://schemas.microsoft.com/office/powerpoint/2010/main" val="4227738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GB"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8ADA863-1EE9-4BB1-8476-B9C40723BB84}" type="datetimeFigureOut">
              <a:rPr lang="en-GB" smtClean="0"/>
              <a:t>28/10/2019</a:t>
            </a:fld>
            <a:endParaRPr lang="en-GB" dirty="0"/>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GB"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0CA58A9-DA54-47A5-A2D1-646DD3F409B7}" type="slidenum">
              <a:rPr lang="en-GB" smtClean="0"/>
              <a:t>‹#›</a:t>
            </a:fld>
            <a:endParaRPr lang="en-GB" dirty="0"/>
          </a:p>
        </p:txBody>
      </p:sp>
    </p:spTree>
    <p:extLst>
      <p:ext uri="{BB962C8B-B14F-4D97-AF65-F5344CB8AC3E}">
        <p14:creationId xmlns:p14="http://schemas.microsoft.com/office/powerpoint/2010/main" val="312584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0CA58A9-DA54-47A5-A2D1-646DD3F409B7}" type="slidenum">
              <a:rPr lang="en-GB" smtClean="0"/>
              <a:t>3</a:t>
            </a:fld>
            <a:endParaRPr lang="en-GB" dirty="0"/>
          </a:p>
        </p:txBody>
      </p:sp>
    </p:spTree>
    <p:extLst>
      <p:ext uri="{BB962C8B-B14F-4D97-AF65-F5344CB8AC3E}">
        <p14:creationId xmlns:p14="http://schemas.microsoft.com/office/powerpoint/2010/main" val="2012910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94928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11"/>
          <p:cNvPicPr>
            <a:picLocks noChangeAspect="1" noChangeArrowheads="1"/>
          </p:cNvPicPr>
          <p:nvPr userDrawn="1"/>
        </p:nvPicPr>
        <p:blipFill>
          <a:blip r:embed="rId2" cstate="print"/>
          <a:srcRect r="26000"/>
          <a:stretch>
            <a:fillRect/>
          </a:stretch>
        </p:blipFill>
        <p:spPr bwMode="auto">
          <a:xfrm>
            <a:off x="304800" y="1219200"/>
            <a:ext cx="2090058" cy="1412201"/>
          </a:xfrm>
          <a:prstGeom prst="rect">
            <a:avLst/>
          </a:prstGeom>
          <a:noFill/>
          <a:ln w="9525">
            <a:noFill/>
            <a:miter lim="800000"/>
            <a:headEnd/>
            <a:tailEnd/>
          </a:ln>
          <a:effectLst/>
        </p:spPr>
      </p:pic>
      <p:pic>
        <p:nvPicPr>
          <p:cNvPr id="4" name="Picture 7"/>
          <p:cNvPicPr>
            <a:picLocks noChangeAspect="1" noChangeArrowheads="1"/>
          </p:cNvPicPr>
          <p:nvPr userDrawn="1"/>
        </p:nvPicPr>
        <p:blipFill>
          <a:blip r:embed="rId3" cstate="print"/>
          <a:srcRect l="5799" r="18813"/>
          <a:stretch>
            <a:fillRect/>
          </a:stretch>
        </p:blipFill>
        <p:spPr bwMode="auto">
          <a:xfrm flipH="1">
            <a:off x="304800" y="2743201"/>
            <a:ext cx="2090058" cy="1372003"/>
          </a:xfrm>
          <a:prstGeom prst="rect">
            <a:avLst/>
          </a:prstGeom>
          <a:noFill/>
          <a:ln w="9525">
            <a:noFill/>
            <a:miter lim="800000"/>
            <a:headEnd/>
            <a:tailEnd/>
          </a:ln>
          <a:effectLst/>
        </p:spPr>
      </p:pic>
      <p:pic>
        <p:nvPicPr>
          <p:cNvPr id="5" name="Picture 4"/>
          <p:cNvPicPr>
            <a:picLocks noChangeAspect="1" noChangeArrowheads="1"/>
          </p:cNvPicPr>
          <p:nvPr userDrawn="1"/>
        </p:nvPicPr>
        <p:blipFill>
          <a:blip r:embed="rId4" cstate="print"/>
          <a:srcRect l="11563" r="32932" b="27168"/>
          <a:stretch>
            <a:fillRect/>
          </a:stretch>
        </p:blipFill>
        <p:spPr bwMode="auto">
          <a:xfrm>
            <a:off x="304801" y="4267200"/>
            <a:ext cx="2090057" cy="1371600"/>
          </a:xfrm>
          <a:prstGeom prst="rect">
            <a:avLst/>
          </a:prstGeom>
          <a:noFill/>
          <a:ln w="9525">
            <a:noFill/>
            <a:miter lim="800000"/>
            <a:headEnd/>
            <a:tailEnd/>
          </a:ln>
          <a:effectLst/>
        </p:spPr>
      </p:pic>
      <p:cxnSp>
        <p:nvCxnSpPr>
          <p:cNvPr id="6" name="Straight Connector 5"/>
          <p:cNvCxnSpPr/>
          <p:nvPr userDrawn="1"/>
        </p:nvCxnSpPr>
        <p:spPr>
          <a:xfrm>
            <a:off x="3352800" y="2667000"/>
            <a:ext cx="85344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352800" y="4191000"/>
            <a:ext cx="85344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352800" y="2852738"/>
            <a:ext cx="8534400" cy="1223962"/>
          </a:xfrm>
          <a:prstGeom prst="rect">
            <a:avLst/>
          </a:prstGeom>
        </p:spPr>
        <p:txBody>
          <a:bodyPr anchor="ctr"/>
          <a:lstStyle>
            <a:lvl1pPr marL="0" indent="0">
              <a:buNone/>
              <a:defRPr sz="2400">
                <a:latin typeface="+mj-lt"/>
                <a:ea typeface="Verdana" panose="020B0604030504040204" pitchFamily="34" charset="0"/>
                <a:cs typeface="Verdana" panose="020B0604030504040204" pitchFamily="34" charset="0"/>
              </a:defRPr>
            </a:lvl1pPr>
          </a:lstStyle>
          <a:p>
            <a:pPr lvl="0"/>
            <a:r>
              <a:rPr lang="en-US"/>
              <a:t>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445877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latin typeface="Calibri" panose="020F0502020204030204" pitchFamily="34" charset="0"/>
              <a:ea typeface="Verdana" panose="020B0604030504040204" pitchFamily="34" charset="0"/>
              <a:sym typeface="Calibri" panose="020F0502020204030204" pitchFamily="34" charset="0"/>
            </a:endParaRPr>
          </a:p>
        </p:txBody>
      </p:sp>
      <p:sp>
        <p:nvSpPr>
          <p:cNvPr id="3" name="Title 1"/>
          <p:cNvSpPr>
            <a:spLocks noGrp="1"/>
          </p:cNvSpPr>
          <p:nvPr>
            <p:ph type="title"/>
          </p:nvPr>
        </p:nvSpPr>
        <p:spPr>
          <a:xfrm>
            <a:off x="344787" y="0"/>
            <a:ext cx="11407824" cy="1052736"/>
          </a:xfrm>
          <a:prstGeom prst="rect">
            <a:avLst/>
          </a:prstGeom>
        </p:spPr>
        <p:txBody>
          <a:bodyPr anchor="ctr"/>
          <a:lstStyle>
            <a:lvl1pPr algn="l">
              <a:defRPr sz="2200">
                <a:solidFill>
                  <a:schemeClr val="bg1"/>
                </a:solidFill>
                <a:latin typeface="+mj-lt"/>
                <a:ea typeface="Verdana" panose="020B0604030504040204" pitchFamily="34" charset="0"/>
                <a:cs typeface="Verdana" panose="020B0604030504040204" pitchFamily="34" charset="0"/>
              </a:defRPr>
            </a:lvl1pPr>
          </a:lstStyle>
          <a:p>
            <a:r>
              <a:rPr lang="en-US"/>
              <a:t>Click to edit Master title style</a:t>
            </a:r>
            <a:endParaRPr lang="en-ZA" dirty="0"/>
          </a:p>
        </p:txBody>
      </p:sp>
      <p:sp>
        <p:nvSpPr>
          <p:cNvPr id="4" name="Text Placeholder 2"/>
          <p:cNvSpPr>
            <a:spLocks noGrp="1"/>
          </p:cNvSpPr>
          <p:nvPr>
            <p:ph type="body" sz="quarter" idx="10"/>
          </p:nvPr>
        </p:nvSpPr>
        <p:spPr>
          <a:xfrm>
            <a:off x="344389" y="1277840"/>
            <a:ext cx="11512649" cy="4672110"/>
          </a:xfrm>
          <a:prstGeom prst="rect">
            <a:avLst/>
          </a:prstGeom>
        </p:spPr>
        <p:txBody>
          <a:bodyPr/>
          <a:lstStyle>
            <a:lvl1pPr marL="182563" indent="-182563">
              <a:buSzPct val="100000"/>
              <a:defRPr sz="1400">
                <a:latin typeface="+mj-lt"/>
                <a:ea typeface="Verdana" panose="020B0604030504040204" pitchFamily="34" charset="0"/>
                <a:cs typeface="Verdana" panose="020B0604030504040204" pitchFamily="34" charset="0"/>
              </a:defRPr>
            </a:lvl1pPr>
            <a:lvl2pPr marL="355600" indent="-173038">
              <a:buFontTx/>
              <a:buChar char="–"/>
              <a:defRPr sz="1400">
                <a:latin typeface="+mj-lt"/>
                <a:ea typeface="Verdana" panose="020B0604030504040204" pitchFamily="34" charset="0"/>
                <a:cs typeface="Verdana" panose="020B0604030504040204" pitchFamily="34" charset="0"/>
              </a:defRPr>
            </a:lvl2pPr>
            <a:lvl3pPr marL="539750" indent="-184150">
              <a:defRPr sz="1400">
                <a:latin typeface="+mj-lt"/>
                <a:ea typeface="Verdana" panose="020B0604030504040204" pitchFamily="34" charset="0"/>
                <a:cs typeface="Verdana" panose="020B0604030504040204" pitchFamily="34" charset="0"/>
              </a:defRPr>
            </a:lvl3pPr>
            <a:lvl4pPr marL="808038" indent="-182563">
              <a:defRPr sz="1400">
                <a:latin typeface="+mj-lt"/>
                <a:ea typeface="Verdana" panose="020B0604030504040204" pitchFamily="34" charset="0"/>
                <a:cs typeface="Verdana" panose="020B0604030504040204" pitchFamily="34" charset="0"/>
              </a:defRPr>
            </a:lvl4pPr>
            <a:lvl5pPr marL="981075" indent="-173038">
              <a:buFont typeface="Arial" panose="020B0604020202020204" pitchFamily="34" charset="0"/>
              <a:buChar char="•"/>
              <a:defRPr sz="1400">
                <a:latin typeface="+mj-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Text Placeholder 13"/>
          <p:cNvSpPr>
            <a:spLocks noGrp="1"/>
          </p:cNvSpPr>
          <p:nvPr>
            <p:ph type="body" sz="quarter" idx="11"/>
          </p:nvPr>
        </p:nvSpPr>
        <p:spPr>
          <a:xfrm>
            <a:off x="2566988" y="6026664"/>
            <a:ext cx="8281540" cy="642424"/>
          </a:xfrm>
          <a:prstGeom prst="rect">
            <a:avLst/>
          </a:prstGeom>
        </p:spPr>
        <p:txBody>
          <a:bodyPr/>
          <a:lstStyle>
            <a:lvl1pPr marL="0" indent="0">
              <a:buNone/>
              <a:defRPr sz="1000">
                <a:solidFill>
                  <a:schemeClr val="bg1">
                    <a:lumMod val="50000"/>
                  </a:schemeClr>
                </a:solidFill>
                <a:latin typeface="+mj-lt"/>
                <a:ea typeface="Verdana" panose="020B0604030504040204" pitchFamily="34" charset="0"/>
                <a:cs typeface="Verdana" panose="020B0604030504040204" pitchFamily="34" charset="0"/>
              </a:defRPr>
            </a:lvl1pPr>
            <a:lvl2pPr>
              <a:defRPr sz="8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2pPr>
            <a:lvl3pPr>
              <a:defRPr sz="8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3pPr>
            <a:lvl4pPr>
              <a:defRPr sz="8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4pPr>
            <a:lvl5pPr>
              <a:defRPr sz="8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p:txBody>
      </p:sp>
      <p:sp>
        <p:nvSpPr>
          <p:cNvPr id="7" name="Rectangle 26"/>
          <p:cNvSpPr txBox="1">
            <a:spLocks noChangeArrowheads="1"/>
          </p:cNvSpPr>
          <p:nvPr userDrawn="1"/>
        </p:nvSpPr>
        <p:spPr>
          <a:xfrm>
            <a:off x="11759952" y="6605736"/>
            <a:ext cx="432048" cy="252264"/>
          </a:xfrm>
          <a:prstGeom prst="rect">
            <a:avLst/>
          </a:prstGeom>
          <a:ln/>
        </p:spPr>
        <p:txBody>
          <a:bodyPr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17EE79-33E5-4C4B-BAE3-E8DBEA3383C6}" type="slidenum">
              <a:rPr lang="en-ZA" smtClean="0"/>
              <a:pPr/>
              <a:t>‹#›</a:t>
            </a:fld>
            <a:endParaRPr lang="en-ZA" dirty="0"/>
          </a:p>
        </p:txBody>
      </p:sp>
    </p:spTree>
    <p:extLst>
      <p:ext uri="{BB962C8B-B14F-4D97-AF65-F5344CB8AC3E}">
        <p14:creationId xmlns:p14="http://schemas.microsoft.com/office/powerpoint/2010/main" val="541459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889970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519" name="think-cell Slide" r:id="rId5" imgW="395" imgH="394" progId="TCLayout.ActiveDocument.1">
                  <p:embed/>
                </p:oleObj>
              </mc:Choice>
              <mc:Fallback>
                <p:oleObj name="think-cell Slide" r:id="rId5" imgW="395" imgH="394"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800" b="0" i="0" baseline="0" dirty="0">
              <a:latin typeface="Calibri" panose="020F0502020204030204" pitchFamily="34" charset="0"/>
              <a:ea typeface="Verdana" panose="020B0604030504040204" pitchFamily="34" charset="0"/>
              <a:sym typeface="Calibri" panose="020F0502020204030204" pitchFamily="34" charset="0"/>
            </a:endParaRPr>
          </a:p>
        </p:txBody>
      </p:sp>
      <p:sp>
        <p:nvSpPr>
          <p:cNvPr id="7" name="Rectangle 26"/>
          <p:cNvSpPr txBox="1">
            <a:spLocks noChangeArrowheads="1"/>
          </p:cNvSpPr>
          <p:nvPr userDrawn="1"/>
        </p:nvSpPr>
        <p:spPr>
          <a:xfrm>
            <a:off x="11759952" y="6605736"/>
            <a:ext cx="432048" cy="252264"/>
          </a:xfrm>
          <a:prstGeom prst="rect">
            <a:avLst/>
          </a:prstGeom>
          <a:ln/>
        </p:spPr>
        <p:txBody>
          <a:bodyPr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17EE79-33E5-4C4B-BAE3-E8DBEA3383C6}" type="slidenum">
              <a:rPr lang="en-ZA" smtClean="0"/>
              <a:pPr/>
              <a:t>‹#›</a:t>
            </a:fld>
            <a:endParaRPr lang="en-ZA" dirty="0"/>
          </a:p>
        </p:txBody>
      </p:sp>
      <p:sp>
        <p:nvSpPr>
          <p:cNvPr id="8" name="Rectangle 7"/>
          <p:cNvSpPr/>
          <p:nvPr userDrawn="1"/>
        </p:nvSpPr>
        <p:spPr>
          <a:xfrm>
            <a:off x="0" y="0"/>
            <a:ext cx="12192000" cy="59837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itle 1"/>
          <p:cNvSpPr>
            <a:spLocks noGrp="1"/>
          </p:cNvSpPr>
          <p:nvPr>
            <p:ph type="title"/>
          </p:nvPr>
        </p:nvSpPr>
        <p:spPr>
          <a:xfrm>
            <a:off x="344787" y="2465484"/>
            <a:ext cx="11407824" cy="1052736"/>
          </a:xfrm>
          <a:prstGeom prst="rect">
            <a:avLst/>
          </a:prstGeom>
        </p:spPr>
        <p:txBody>
          <a:bodyPr anchor="ctr"/>
          <a:lstStyle>
            <a:lvl1pPr algn="l">
              <a:defRPr sz="2800">
                <a:solidFill>
                  <a:schemeClr val="bg1"/>
                </a:solidFill>
                <a:latin typeface="+mj-lt"/>
                <a:ea typeface="Verdana" panose="020B0604030504040204" pitchFamily="34" charset="0"/>
                <a:cs typeface="Verdana" panose="020B0604030504040204" pitchFamily="34" charset="0"/>
              </a:defRPr>
            </a:lvl1pPr>
          </a:lstStyle>
          <a:p>
            <a:r>
              <a:rPr lang="en-US" dirty="0"/>
              <a:t>Click to edit Master title style</a:t>
            </a:r>
            <a:endParaRPr lang="en-ZA" dirty="0"/>
          </a:p>
        </p:txBody>
      </p:sp>
    </p:spTree>
    <p:extLst>
      <p:ext uri="{BB962C8B-B14F-4D97-AF65-F5344CB8AC3E}">
        <p14:creationId xmlns:p14="http://schemas.microsoft.com/office/powerpoint/2010/main" val="241973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10" Type="http://schemas.openxmlformats.org/officeDocument/2006/relationships/image" Target="../media/image3.jpg"/><Relationship Id="rId4" Type="http://schemas.openxmlformats.org/officeDocument/2006/relationships/theme" Target="../theme/theme1.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
            </p:custDataLst>
            <p:extLst>
              <p:ext uri="{D42A27DB-BD31-4B8C-83A1-F6EECF244321}">
                <p14:modId xmlns:p14="http://schemas.microsoft.com/office/powerpoint/2010/main" val="2526375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289" name="think-cell Slide" r:id="rId7" imgW="395" imgH="394" progId="TCLayout.ActiveDocument.1">
                  <p:embed/>
                </p:oleObj>
              </mc:Choice>
              <mc:Fallback>
                <p:oleObj name="think-cell Slide" r:id="rId7" imgW="395" imgH="39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Rectangle 6"/>
          <p:cNvSpPr/>
          <p:nvPr/>
        </p:nvSpPr>
        <p:spPr>
          <a:xfrm>
            <a:off x="0" y="0"/>
            <a:ext cx="12192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NDOH Logo.jpg"/>
          <p:cNvPicPr>
            <a:picLocks noChangeAspect="1"/>
          </p:cNvPicPr>
          <p:nvPr/>
        </p:nvPicPr>
        <p:blipFill>
          <a:blip r:embed="rId9" cstate="print"/>
          <a:stretch>
            <a:fillRect/>
          </a:stretch>
        </p:blipFill>
        <p:spPr>
          <a:xfrm>
            <a:off x="479376" y="6080006"/>
            <a:ext cx="1956363" cy="633080"/>
          </a:xfrm>
          <a:prstGeom prst="rect">
            <a:avLst/>
          </a:prstGeom>
        </p:spPr>
      </p:pic>
      <p:cxnSp>
        <p:nvCxnSpPr>
          <p:cNvPr id="15" name="Straight Connector 14"/>
          <p:cNvCxnSpPr/>
          <p:nvPr userDrawn="1"/>
        </p:nvCxnSpPr>
        <p:spPr>
          <a:xfrm>
            <a:off x="0" y="594928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10">
            <a:extLst>
              <a:ext uri="{28A0092B-C50C-407E-A947-70E740481C1C}">
                <a14:useLocalDpi xmlns:a14="http://schemas.microsoft.com/office/drawing/2010/main" val="0"/>
              </a:ext>
            </a:extLst>
          </a:blip>
          <a:srcRect t="3091" b="2606"/>
          <a:stretch/>
        </p:blipFill>
        <p:spPr>
          <a:xfrm>
            <a:off x="10760476" y="6080006"/>
            <a:ext cx="1015520" cy="633600"/>
          </a:xfrm>
          <a:prstGeom prst="rect">
            <a:avLst/>
          </a:prstGeom>
        </p:spPr>
      </p:pic>
      <p:sp>
        <p:nvSpPr>
          <p:cNvPr id="10" name="Rectangle 26"/>
          <p:cNvSpPr>
            <a:spLocks noGrp="1" noChangeArrowheads="1"/>
          </p:cNvSpPr>
          <p:nvPr>
            <p:ph type="sldNum" sz="quarter" idx="4"/>
          </p:nvPr>
        </p:nvSpPr>
        <p:spPr>
          <a:xfrm>
            <a:off x="11759952" y="6605736"/>
            <a:ext cx="432048" cy="252264"/>
          </a:xfrm>
          <a:prstGeom prst="rect">
            <a:avLst/>
          </a:prstGeom>
          <a:ln/>
        </p:spPr>
        <p:txBody>
          <a:bodyPr anchor="b"/>
          <a:lstStyle>
            <a:lvl1pPr algn="r">
              <a:defRPr sz="1200"/>
            </a:lvl1pPr>
          </a:lstStyle>
          <a:p>
            <a:fld id="{2017EE79-33E5-4C4B-BAE3-E8DBEA3383C6}"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64" r:id="rId1"/>
    <p:sldLayoutId id="2147483666" r:id="rId2"/>
    <p:sldLayoutId id="2147483668"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799"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8463564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2402"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4"/>
          <p:cNvSpPr>
            <a:spLocks noGrp="1"/>
          </p:cNvSpPr>
          <p:nvPr>
            <p:ph type="body" sz="quarter" idx="10"/>
          </p:nvPr>
        </p:nvSpPr>
        <p:spPr/>
        <p:txBody>
          <a:bodyPr/>
          <a:lstStyle/>
          <a:p>
            <a:pPr algn="ctr"/>
            <a:r>
              <a:rPr lang="en-ZA" b="1" dirty="0"/>
              <a:t>SEXUAL  REPROUCTIVE HEALTH AND RIGHTS CONSULTATIVE MEETING </a:t>
            </a:r>
          </a:p>
          <a:p>
            <a:pPr algn="ctr"/>
            <a:r>
              <a:rPr lang="en-ZA" b="1" dirty="0"/>
              <a:t>27-28 October 2019</a:t>
            </a:r>
          </a:p>
        </p:txBody>
      </p:sp>
      <p:sp>
        <p:nvSpPr>
          <p:cNvPr id="7" name="Title 1"/>
          <p:cNvSpPr txBox="1">
            <a:spLocks/>
          </p:cNvSpPr>
          <p:nvPr/>
        </p:nvSpPr>
        <p:spPr>
          <a:xfrm>
            <a:off x="838200" y="116632"/>
            <a:ext cx="10515600" cy="739775"/>
          </a:xfrm>
          <a:prstGeom prst="rect">
            <a:avLst/>
          </a:prstGeom>
        </p:spPr>
        <p:txBody>
          <a:bodyPr anchor="ctr"/>
          <a:lstStyle>
            <a:lvl1pPr algn="ctr" defTabSz="914400" rtl="0" eaLnBrk="1" latinLnBrk="0" hangingPunct="1">
              <a:spcBef>
                <a:spcPct val="0"/>
              </a:spcBef>
              <a:buNone/>
              <a:defRPr sz="22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400">
                <a:latin typeface="Calibri" panose="020F0502020204030204" pitchFamily="34" charset="0"/>
                <a:cs typeface="Calibri" panose="020F0502020204030204" pitchFamily="34" charset="0"/>
              </a:rPr>
              <a:t>National Department of Health</a:t>
            </a:r>
            <a:endParaRPr lang="en-Z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069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449514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4457" name="think-cell Slide" r:id="rId5" imgW="395" imgH="394" progId="TCLayout.ActiveDocument.1">
                  <p:embed/>
                </p:oleObj>
              </mc:Choice>
              <mc:Fallback>
                <p:oleObj name="think-cell Slide" r:id="rId5" imgW="395" imgH="394"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400" dirty="0">
              <a:latin typeface="Calibri" panose="020F0502020204030204" pitchFamily="34" charset="0"/>
              <a:ea typeface="Verdana" panose="020B0604030504040204" pitchFamily="34" charset="0"/>
              <a:sym typeface="Calibri" panose="020F0502020204030204" pitchFamily="34" charset="0"/>
            </a:endParaRPr>
          </a:p>
        </p:txBody>
      </p:sp>
      <p:sp>
        <p:nvSpPr>
          <p:cNvPr id="2" name="Title 1"/>
          <p:cNvSpPr>
            <a:spLocks noGrp="1"/>
          </p:cNvSpPr>
          <p:nvPr>
            <p:ph type="title"/>
          </p:nvPr>
        </p:nvSpPr>
        <p:spPr>
          <a:xfrm>
            <a:off x="344787" y="0"/>
            <a:ext cx="11407824" cy="1052736"/>
          </a:xfrm>
        </p:spPr>
        <p:txBody>
          <a:bodyPr/>
          <a:lstStyle/>
          <a:p>
            <a:r>
              <a:rPr lang="en-ZA" sz="2400" b="1" dirty="0">
                <a:latin typeface="Calibri Light" panose="020F0302020204030204" pitchFamily="34" charset="0"/>
              </a:rPr>
              <a:t>Prevention and treatment of HIV and other sexually transmitted infections</a:t>
            </a:r>
          </a:p>
        </p:txBody>
      </p:sp>
      <p:graphicFrame>
        <p:nvGraphicFramePr>
          <p:cNvPr id="10" name="Table 9"/>
          <p:cNvGraphicFramePr>
            <a:graphicFrameLocks noGrp="1"/>
          </p:cNvGraphicFramePr>
          <p:nvPr>
            <p:extLst>
              <p:ext uri="{D42A27DB-BD31-4B8C-83A1-F6EECF244321}">
                <p14:modId xmlns:p14="http://schemas.microsoft.com/office/powerpoint/2010/main" val="1616721685"/>
              </p:ext>
            </p:extLst>
          </p:nvPr>
        </p:nvGraphicFramePr>
        <p:xfrm>
          <a:off x="3168528" y="1078985"/>
          <a:ext cx="9000999" cy="715156"/>
        </p:xfrm>
        <a:graphic>
          <a:graphicData uri="http://schemas.openxmlformats.org/drawingml/2006/table">
            <a:tbl>
              <a:tblPr firstRow="1" bandRow="1">
                <a:tableStyleId>{F5AB1C69-6EDB-4FF4-983F-18BD219EF322}</a:tableStyleId>
              </a:tblPr>
              <a:tblGrid>
                <a:gridCol w="3863576">
                  <a:extLst>
                    <a:ext uri="{9D8B030D-6E8A-4147-A177-3AD203B41FA5}">
                      <a16:colId xmlns:a16="http://schemas.microsoft.com/office/drawing/2014/main" val="1069444383"/>
                    </a:ext>
                  </a:extLst>
                </a:gridCol>
                <a:gridCol w="2952328">
                  <a:extLst>
                    <a:ext uri="{9D8B030D-6E8A-4147-A177-3AD203B41FA5}">
                      <a16:colId xmlns:a16="http://schemas.microsoft.com/office/drawing/2014/main" val="3183614705"/>
                    </a:ext>
                  </a:extLst>
                </a:gridCol>
                <a:gridCol w="2185095">
                  <a:extLst>
                    <a:ext uri="{9D8B030D-6E8A-4147-A177-3AD203B41FA5}">
                      <a16:colId xmlns:a16="http://schemas.microsoft.com/office/drawing/2014/main" val="2140921650"/>
                    </a:ext>
                  </a:extLst>
                </a:gridCol>
              </a:tblGrid>
              <a:tr h="301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Calibri Light" panose="020F0302020204030204" pitchFamily="34" charset="0"/>
                        </a:rPr>
                        <a:t>Name of Project</a:t>
                      </a:r>
                      <a:r>
                        <a:rPr lang="en-ZA" sz="1600" baseline="0" dirty="0">
                          <a:latin typeface="Calibri Light" panose="020F0302020204030204" pitchFamily="34" charset="0"/>
                        </a:rPr>
                        <a:t> </a:t>
                      </a:r>
                      <a:endParaRPr lang="en-ZA" sz="1600" dirty="0">
                        <a:latin typeface="Calibri Light" panose="020F03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Calibri Light" panose="020F0302020204030204" pitchFamily="34" charset="0"/>
                        </a:rPr>
                        <a:t>Province/Districts</a:t>
                      </a:r>
                      <a:r>
                        <a:rPr lang="en-ZA" sz="1600" baseline="0" dirty="0">
                          <a:latin typeface="Calibri Light" panose="020F0302020204030204" pitchFamily="34" charset="0"/>
                        </a:rPr>
                        <a:t> covered </a:t>
                      </a:r>
                      <a:endParaRPr lang="en-ZA" sz="1600" dirty="0">
                        <a:latin typeface="Calibri Light" panose="020F03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Calibri Light" panose="020F0302020204030204" pitchFamily="34" charset="0"/>
                        </a:rPr>
                        <a:t>Duration </a:t>
                      </a:r>
                    </a:p>
                  </a:txBody>
                  <a:tcPr anchor="ctr"/>
                </a:tc>
                <a:extLst>
                  <a:ext uri="{0D108BD9-81ED-4DB2-BD59-A6C34878D82A}">
                    <a16:rowId xmlns:a16="http://schemas.microsoft.com/office/drawing/2014/main" val="1937466514"/>
                  </a:ext>
                </a:extLst>
              </a:tr>
              <a:tr h="379876">
                <a:tc>
                  <a:txBody>
                    <a:bodyPr/>
                    <a:lstStyle/>
                    <a:p>
                      <a:r>
                        <a:rPr lang="en-ZA" sz="1600" dirty="0">
                          <a:latin typeface="Calibri Light" panose="020F0302020204030204" pitchFamily="34" charset="0"/>
                        </a:rPr>
                        <a:t>Integrated PrEP and SRH services for AGYW</a:t>
                      </a:r>
                    </a:p>
                  </a:txBody>
                  <a:tcPr/>
                </a:tc>
                <a:tc>
                  <a:txBody>
                    <a:bodyPr/>
                    <a:lstStyle/>
                    <a:p>
                      <a:r>
                        <a:rPr lang="en-ZA" sz="1600" dirty="0">
                          <a:latin typeface="Calibri Light" panose="020F0302020204030204" pitchFamily="34" charset="0"/>
                        </a:rPr>
                        <a:t>eThekwini District </a:t>
                      </a:r>
                    </a:p>
                  </a:txBody>
                  <a:tcPr/>
                </a:tc>
                <a:tc>
                  <a:txBody>
                    <a:bodyPr/>
                    <a:lstStyle/>
                    <a:p>
                      <a:r>
                        <a:rPr lang="en-ZA" sz="1600" dirty="0">
                          <a:latin typeface="Calibri Light" panose="020F0302020204030204" pitchFamily="34" charset="0"/>
                        </a:rPr>
                        <a:t>July 2018 – current </a:t>
                      </a:r>
                    </a:p>
                  </a:txBody>
                  <a:tcPr/>
                </a:tc>
                <a:extLst>
                  <a:ext uri="{0D108BD9-81ED-4DB2-BD59-A6C34878D82A}">
                    <a16:rowId xmlns:a16="http://schemas.microsoft.com/office/drawing/2014/main" val="4294491991"/>
                  </a:ext>
                </a:extLst>
              </a:tr>
            </a:tbl>
          </a:graphicData>
        </a:graphic>
      </p:graphicFrame>
      <p:sp>
        <p:nvSpPr>
          <p:cNvPr id="9" name="Rectangle 8">
            <a:extLst>
              <a:ext uri="{FF2B5EF4-FFF2-40B4-BE49-F238E27FC236}">
                <a16:creationId xmlns:a16="http://schemas.microsoft.com/office/drawing/2014/main" id="{945FB0AE-B901-428A-8D85-1349CD170DEA}"/>
              </a:ext>
            </a:extLst>
          </p:cNvPr>
          <p:cNvSpPr/>
          <p:nvPr/>
        </p:nvSpPr>
        <p:spPr>
          <a:xfrm>
            <a:off x="0" y="1915451"/>
            <a:ext cx="7555928" cy="2813996"/>
          </a:xfrm>
          <a:prstGeom prst="rect">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1600" b="1" dirty="0">
                <a:solidFill>
                  <a:sysClr val="windowText" lastClr="000000"/>
                </a:solidFill>
                <a:latin typeface="Calibri Light" panose="020F0302020204030204" pitchFamily="34" charset="0"/>
              </a:rPr>
              <a:t>Best Practice:</a:t>
            </a:r>
          </a:p>
          <a:p>
            <a:pPr marL="285750" indent="-285750">
              <a:buFont typeface="Arial" panose="020B0604020202020204" pitchFamily="34" charset="0"/>
              <a:buChar char="•"/>
            </a:pPr>
            <a:r>
              <a:rPr lang="en-ZA" sz="1350" dirty="0">
                <a:solidFill>
                  <a:sysClr val="windowText" lastClr="000000"/>
                </a:solidFill>
                <a:latin typeface="Calibri Light" panose="020F0302020204030204" pitchFamily="34" charset="0"/>
              </a:rPr>
              <a:t>Implemented an integrated SRH and HIV Prevention package of services (inclusive of PrEP) for HIV-negative at risk AGYW, in five health facilities, 11x TVETs and one university in eThekwini District. Services provided included: HIV Testing Services, sexual behavioural risk screening &amp; risk-reduction counselling, screening for GBV including the provision of PEP, TB screening, STI screening and management, provision of condoms and contraceptives, provision of PrEP for HIV negative clients and provision of ART for HIV positive clients </a:t>
            </a:r>
          </a:p>
          <a:p>
            <a:pPr marL="285750" indent="-285750">
              <a:buFont typeface="Arial" panose="020B0604020202020204" pitchFamily="34" charset="0"/>
              <a:buChar char="•"/>
            </a:pPr>
            <a:r>
              <a:rPr lang="en-ZA" sz="1350" dirty="0">
                <a:solidFill>
                  <a:sysClr val="windowText" lastClr="000000"/>
                </a:solidFill>
                <a:latin typeface="Calibri Light" panose="020F0302020204030204" pitchFamily="34" charset="0"/>
              </a:rPr>
              <a:t>Placed youth connectors, NIMART-trained nurses and HTS counsellors at all PrEP sites </a:t>
            </a:r>
          </a:p>
          <a:p>
            <a:pPr marL="285750" indent="-285750">
              <a:buFont typeface="Arial" panose="020B0604020202020204" pitchFamily="34" charset="0"/>
              <a:buChar char="•"/>
            </a:pPr>
            <a:r>
              <a:rPr lang="en-ZA" sz="1350" dirty="0">
                <a:solidFill>
                  <a:sysClr val="windowText" lastClr="000000"/>
                </a:solidFill>
                <a:latin typeface="Calibri Light" panose="020F0302020204030204" pitchFamily="34" charset="0"/>
              </a:rPr>
              <a:t>Developed a sexual behavioural risk tool and placed it at KEPs within health facilities. Trained HTS counsellors on use of tool </a:t>
            </a:r>
          </a:p>
          <a:p>
            <a:pPr marL="285750" indent="-285750">
              <a:buFont typeface="Arial" panose="020B0604020202020204" pitchFamily="34" charset="0"/>
              <a:buChar char="•"/>
            </a:pPr>
            <a:r>
              <a:rPr lang="en-ZA" sz="1350" dirty="0">
                <a:solidFill>
                  <a:sysClr val="windowText" lastClr="000000"/>
                </a:solidFill>
                <a:latin typeface="Calibri Light" panose="020F0302020204030204" pitchFamily="34" charset="0"/>
              </a:rPr>
              <a:t>Created demand for PrEP by conducting dialogues on community radio stations, educating SRCs at TVETs, high school principals and OVC prevention partners on PrEP. Distributed PrEP IEC material to health facilities, TVETs and universities</a:t>
            </a:r>
          </a:p>
          <a:p>
            <a:endParaRPr lang="en-ZA" sz="1300" dirty="0">
              <a:solidFill>
                <a:sysClr val="windowText" lastClr="000000"/>
              </a:solidFill>
              <a:latin typeface="Calibri Light" panose="020F0302020204030204" pitchFamily="34" charset="0"/>
            </a:endParaRPr>
          </a:p>
        </p:txBody>
      </p:sp>
      <p:sp>
        <p:nvSpPr>
          <p:cNvPr id="12" name="Rectangle 11">
            <a:extLst>
              <a:ext uri="{FF2B5EF4-FFF2-40B4-BE49-F238E27FC236}">
                <a16:creationId xmlns:a16="http://schemas.microsoft.com/office/drawing/2014/main" id="{FEB5F271-D0CC-4280-B6D3-E38B92A379FB}"/>
              </a:ext>
            </a:extLst>
          </p:cNvPr>
          <p:cNvSpPr/>
          <p:nvPr/>
        </p:nvSpPr>
        <p:spPr>
          <a:xfrm>
            <a:off x="7669027" y="1794142"/>
            <a:ext cx="4459584" cy="2935306"/>
          </a:xfrm>
          <a:prstGeom prst="rect">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1600" b="1" dirty="0">
                <a:solidFill>
                  <a:sysClr val="windowText" lastClr="000000"/>
                </a:solidFill>
                <a:latin typeface="Calibri Light" panose="020F0302020204030204" pitchFamily="34" charset="0"/>
              </a:rPr>
              <a:t>Lessons Learnt:</a:t>
            </a:r>
          </a:p>
          <a:p>
            <a:pPr marL="285750" indent="-285750">
              <a:buFont typeface="Courier New" panose="02070309020205020404" pitchFamily="49" charset="0"/>
              <a:buChar char="o"/>
            </a:pPr>
            <a:r>
              <a:rPr lang="en-ZA" sz="1350" dirty="0">
                <a:solidFill>
                  <a:sysClr val="windowText" lastClr="000000"/>
                </a:solidFill>
                <a:latin typeface="Calibri Light" panose="020F0302020204030204" pitchFamily="34" charset="0"/>
              </a:rPr>
              <a:t>Stakeholder relationships are important </a:t>
            </a:r>
          </a:p>
          <a:p>
            <a:pPr marL="742950" lvl="1" indent="-285750">
              <a:buFont typeface="Arial" panose="020B0604020202020204" pitchFamily="34" charset="0"/>
              <a:buChar char="•"/>
            </a:pPr>
            <a:r>
              <a:rPr lang="en-ZA" sz="1350" dirty="0">
                <a:solidFill>
                  <a:sysClr val="windowText" lastClr="000000"/>
                </a:solidFill>
                <a:latin typeface="Calibri Light" panose="020F0302020204030204" pitchFamily="34" charset="0"/>
              </a:rPr>
              <a:t>Greater buy-in from health facilities when initiatives are led by the DoH instead of IPs</a:t>
            </a:r>
          </a:p>
          <a:p>
            <a:pPr marL="285750" indent="-285750">
              <a:buFont typeface="Courier New" panose="02070309020205020404" pitchFamily="49" charset="0"/>
              <a:buChar char="o"/>
            </a:pPr>
            <a:r>
              <a:rPr lang="en-ZA" sz="1350" dirty="0">
                <a:solidFill>
                  <a:sysClr val="windowText" lastClr="000000"/>
                </a:solidFill>
                <a:latin typeface="Calibri Light" panose="020F0302020204030204" pitchFamily="34" charset="0"/>
              </a:rPr>
              <a:t>Onsite training and mentoring  yields better outcomes as compared to offsite, once-off  training</a:t>
            </a:r>
          </a:p>
          <a:p>
            <a:pPr marL="285750" indent="-285750">
              <a:buFont typeface="Courier New" panose="02070309020205020404" pitchFamily="49" charset="0"/>
              <a:buChar char="o"/>
            </a:pPr>
            <a:r>
              <a:rPr lang="en-ZA" sz="1350" dirty="0">
                <a:solidFill>
                  <a:sysClr val="windowText" lastClr="000000"/>
                </a:solidFill>
                <a:latin typeface="Calibri Light" panose="020F0302020204030204" pitchFamily="34" charset="0"/>
              </a:rPr>
              <a:t>Demand creation activities for PrEP are important to increase uptake of services: </a:t>
            </a:r>
          </a:p>
          <a:p>
            <a:pPr marL="742950" lvl="1" indent="-285750">
              <a:buFont typeface="Arial" panose="020B0604020202020204" pitchFamily="34" charset="0"/>
              <a:buChar char="•"/>
            </a:pPr>
            <a:r>
              <a:rPr lang="en-ZA" sz="1350" dirty="0">
                <a:solidFill>
                  <a:sysClr val="windowText" lastClr="000000"/>
                </a:solidFill>
                <a:latin typeface="Calibri Light" panose="020F0302020204030204" pitchFamily="34" charset="0"/>
              </a:rPr>
              <a:t>Buy-in from SRCs at TVETs to support mobilization</a:t>
            </a:r>
          </a:p>
          <a:p>
            <a:pPr marL="742950" lvl="1" indent="-285750">
              <a:buFont typeface="Arial" panose="020B0604020202020204" pitchFamily="34" charset="0"/>
              <a:buChar char="•"/>
            </a:pPr>
            <a:r>
              <a:rPr lang="en-ZA" sz="1350" dirty="0">
                <a:solidFill>
                  <a:sysClr val="windowText" lastClr="000000"/>
                </a:solidFill>
                <a:latin typeface="Calibri Light" panose="020F0302020204030204" pitchFamily="34" charset="0"/>
              </a:rPr>
              <a:t>Use of various platforms to promote PrEP i.e. radio stations, community dialogues, etc. </a:t>
            </a:r>
          </a:p>
          <a:p>
            <a:pPr marL="285750" indent="-285750">
              <a:buFont typeface="Courier New" panose="02070309020205020404" pitchFamily="49" charset="0"/>
              <a:buChar char="o"/>
            </a:pPr>
            <a:r>
              <a:rPr lang="en-ZA" sz="1350" dirty="0">
                <a:solidFill>
                  <a:sysClr val="windowText" lastClr="000000"/>
                </a:solidFill>
                <a:latin typeface="Calibri Light" panose="020F0302020204030204" pitchFamily="34" charset="0"/>
              </a:rPr>
              <a:t>Inclusion of psychosocial support services for AGYW are integral to the  uptake  &amp; adherence of PrEP as this creates an holistic approach to patient care</a:t>
            </a:r>
          </a:p>
          <a:p>
            <a:pPr marL="285750" indent="-285750">
              <a:buFont typeface="Arial" panose="020B0604020202020204" pitchFamily="34" charset="0"/>
              <a:buChar char="•"/>
            </a:pPr>
            <a:endParaRPr lang="en-ZA" sz="1600" dirty="0">
              <a:solidFill>
                <a:sysClr val="windowText" lastClr="000000"/>
              </a:solidFill>
            </a:endParaRPr>
          </a:p>
          <a:p>
            <a:pPr marL="285750" indent="-285750">
              <a:buFont typeface="Arial" panose="020B0604020202020204" pitchFamily="34" charset="0"/>
              <a:buChar char="•"/>
            </a:pPr>
            <a:endParaRPr lang="en-ZA" sz="1600" dirty="0">
              <a:solidFill>
                <a:sysClr val="windowText" lastClr="000000"/>
              </a:solidFill>
            </a:endParaRPr>
          </a:p>
        </p:txBody>
      </p:sp>
      <p:graphicFrame>
        <p:nvGraphicFramePr>
          <p:cNvPr id="14" name="Table 13">
            <a:extLst>
              <a:ext uri="{FF2B5EF4-FFF2-40B4-BE49-F238E27FC236}">
                <a16:creationId xmlns:a16="http://schemas.microsoft.com/office/drawing/2014/main" id="{3EB0DC34-D998-4061-9552-664582A76C3E}"/>
              </a:ext>
            </a:extLst>
          </p:cNvPr>
          <p:cNvGraphicFramePr>
            <a:graphicFrameLocks noGrp="1"/>
          </p:cNvGraphicFramePr>
          <p:nvPr>
            <p:extLst>
              <p:ext uri="{D42A27DB-BD31-4B8C-83A1-F6EECF244321}">
                <p14:modId xmlns:p14="http://schemas.microsoft.com/office/powerpoint/2010/main" val="2612817532"/>
              </p:ext>
            </p:extLst>
          </p:nvPr>
        </p:nvGraphicFramePr>
        <p:xfrm>
          <a:off x="0" y="4729447"/>
          <a:ext cx="11948416" cy="1386080"/>
        </p:xfrm>
        <a:graphic>
          <a:graphicData uri="http://schemas.openxmlformats.org/drawingml/2006/table">
            <a:tbl>
              <a:tblPr firstRow="1" firstCol="1" bandRow="1">
                <a:tableStyleId>{5940675A-B579-460E-94D1-54222C63F5DA}</a:tableStyleId>
              </a:tblPr>
              <a:tblGrid>
                <a:gridCol w="2529792">
                  <a:extLst>
                    <a:ext uri="{9D8B030D-6E8A-4147-A177-3AD203B41FA5}">
                      <a16:colId xmlns:a16="http://schemas.microsoft.com/office/drawing/2014/main" val="50724589"/>
                    </a:ext>
                  </a:extLst>
                </a:gridCol>
                <a:gridCol w="898728">
                  <a:extLst>
                    <a:ext uri="{9D8B030D-6E8A-4147-A177-3AD203B41FA5}">
                      <a16:colId xmlns:a16="http://schemas.microsoft.com/office/drawing/2014/main" val="2933828654"/>
                    </a:ext>
                  </a:extLst>
                </a:gridCol>
                <a:gridCol w="2292350">
                  <a:extLst>
                    <a:ext uri="{9D8B030D-6E8A-4147-A177-3AD203B41FA5}">
                      <a16:colId xmlns:a16="http://schemas.microsoft.com/office/drawing/2014/main" val="2638789714"/>
                    </a:ext>
                  </a:extLst>
                </a:gridCol>
                <a:gridCol w="611293">
                  <a:extLst>
                    <a:ext uri="{9D8B030D-6E8A-4147-A177-3AD203B41FA5}">
                      <a16:colId xmlns:a16="http://schemas.microsoft.com/office/drawing/2014/main" val="3222443074"/>
                    </a:ext>
                  </a:extLst>
                </a:gridCol>
                <a:gridCol w="2445173">
                  <a:extLst>
                    <a:ext uri="{9D8B030D-6E8A-4147-A177-3AD203B41FA5}">
                      <a16:colId xmlns:a16="http://schemas.microsoft.com/office/drawing/2014/main" val="932974909"/>
                    </a:ext>
                  </a:extLst>
                </a:gridCol>
                <a:gridCol w="534882">
                  <a:extLst>
                    <a:ext uri="{9D8B030D-6E8A-4147-A177-3AD203B41FA5}">
                      <a16:colId xmlns:a16="http://schemas.microsoft.com/office/drawing/2014/main" val="353002769"/>
                    </a:ext>
                  </a:extLst>
                </a:gridCol>
                <a:gridCol w="2063115">
                  <a:extLst>
                    <a:ext uri="{9D8B030D-6E8A-4147-A177-3AD203B41FA5}">
                      <a16:colId xmlns:a16="http://schemas.microsoft.com/office/drawing/2014/main" val="3004357310"/>
                    </a:ext>
                  </a:extLst>
                </a:gridCol>
                <a:gridCol w="573083">
                  <a:extLst>
                    <a:ext uri="{9D8B030D-6E8A-4147-A177-3AD203B41FA5}">
                      <a16:colId xmlns:a16="http://schemas.microsoft.com/office/drawing/2014/main" val="2089312368"/>
                    </a:ext>
                  </a:extLst>
                </a:gridCol>
              </a:tblGrid>
              <a:tr h="0">
                <a:tc gridSpan="8">
                  <a:txBody>
                    <a:bodyPr/>
                    <a:lstStyle/>
                    <a:p>
                      <a:pPr algn="ctr">
                        <a:lnSpc>
                          <a:spcPct val="106000"/>
                        </a:lnSpc>
                        <a:spcAft>
                          <a:spcPts val="0"/>
                        </a:spcAft>
                      </a:pPr>
                      <a:r>
                        <a:rPr lang="en-ZA" sz="16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Results Achieved </a:t>
                      </a:r>
                    </a:p>
                  </a:txBody>
                  <a:tcPr marL="68580" marR="68580" marT="0" marB="0">
                    <a:solidFill>
                      <a:srgbClr val="005D28"/>
                    </a:solidFill>
                  </a:tcPr>
                </a:tc>
                <a:tc hMerge="1">
                  <a:txBody>
                    <a:bodyPr/>
                    <a:lstStyle/>
                    <a:p>
                      <a:pPr algn="ctr">
                        <a:lnSpc>
                          <a:spcPct val="106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6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6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6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6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6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6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0341713"/>
                  </a:ext>
                </a:extLst>
              </a:tr>
              <a:tr h="0">
                <a:tc>
                  <a:txBody>
                    <a:bodyPr/>
                    <a:lstStyle/>
                    <a:p>
                      <a:pPr>
                        <a:lnSpc>
                          <a:spcPct val="106000"/>
                        </a:lnSpc>
                        <a:spcAft>
                          <a:spcPts val="0"/>
                        </a:spcAft>
                      </a:pPr>
                      <a:r>
                        <a:rPr lang="en-ZA" sz="1200" dirty="0">
                          <a:effectLst/>
                          <a:latin typeface="Calibri Light" panose="020F0302020204030204" pitchFamily="34" charset="0"/>
                        </a:rPr>
                        <a:t>Number of AGYW tested for HIV</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06000"/>
                        </a:lnSpc>
                        <a:spcAft>
                          <a:spcPts val="0"/>
                        </a:spcAft>
                      </a:pPr>
                      <a:r>
                        <a:rPr lang="en-ZA" sz="1200" dirty="0">
                          <a:effectLst/>
                          <a:latin typeface="Calibri Light" panose="020F0302020204030204" pitchFamily="34" charset="0"/>
                        </a:rPr>
                        <a:t>6,102</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ZA" sz="1200" dirty="0">
                          <a:effectLst/>
                          <a:latin typeface="Calibri Light" panose="020F0302020204030204" pitchFamily="34" charset="0"/>
                        </a:rPr>
                        <a:t>Number of AGYW testing HIV negative</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06000"/>
                        </a:lnSpc>
                        <a:spcAft>
                          <a:spcPts val="0"/>
                        </a:spcAft>
                      </a:pPr>
                      <a:r>
                        <a:rPr lang="en-ZA" sz="1200" dirty="0">
                          <a:effectLst/>
                          <a:latin typeface="Calibri Light" panose="020F0302020204030204" pitchFamily="34" charset="0"/>
                        </a:rPr>
                        <a:t>6,032</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ZA" sz="1200" dirty="0">
                          <a:effectLst/>
                          <a:latin typeface="Calibri Light" panose="020F0302020204030204" pitchFamily="34" charset="0"/>
                        </a:rPr>
                        <a:t>Number of AGYW screened positive for pregnancy</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06000"/>
                        </a:lnSpc>
                        <a:spcAft>
                          <a:spcPts val="0"/>
                        </a:spcAft>
                      </a:pPr>
                      <a:r>
                        <a:rPr lang="en-ZA" sz="1200" dirty="0">
                          <a:effectLst/>
                          <a:latin typeface="Calibri Light" panose="020F0302020204030204" pitchFamily="34" charset="0"/>
                        </a:rPr>
                        <a:t>71</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ZA" sz="1200" dirty="0">
                          <a:effectLst/>
                          <a:latin typeface="Calibri Light" panose="020F0302020204030204" pitchFamily="34" charset="0"/>
                        </a:rPr>
                        <a:t>Number of AGYW that received contraceptives</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ZA" sz="1200" dirty="0">
                          <a:effectLst/>
                          <a:latin typeface="Calibri Light" panose="020F0302020204030204" pitchFamily="34" charset="0"/>
                        </a:rPr>
                        <a:t>1,420</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3497913"/>
                  </a:ext>
                </a:extLst>
              </a:tr>
              <a:tr h="0">
                <a:tc>
                  <a:txBody>
                    <a:bodyPr/>
                    <a:lstStyle/>
                    <a:p>
                      <a:pPr>
                        <a:lnSpc>
                          <a:spcPct val="106000"/>
                        </a:lnSpc>
                        <a:spcAft>
                          <a:spcPts val="0"/>
                        </a:spcAft>
                      </a:pPr>
                      <a:r>
                        <a:rPr lang="en-ZA" sz="1200" dirty="0">
                          <a:effectLst/>
                          <a:latin typeface="Calibri Light" panose="020F0302020204030204" pitchFamily="34" charset="0"/>
                        </a:rPr>
                        <a:t>Number of AGYW testing HIV positive </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06000"/>
                        </a:lnSpc>
                        <a:spcAft>
                          <a:spcPts val="0"/>
                        </a:spcAft>
                      </a:pPr>
                      <a:r>
                        <a:rPr lang="en-ZA" sz="1200" dirty="0">
                          <a:effectLst/>
                          <a:latin typeface="Calibri Light" panose="020F0302020204030204" pitchFamily="34" charset="0"/>
                        </a:rPr>
                        <a:t>70</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ZA" sz="1200" dirty="0">
                          <a:effectLst/>
                          <a:latin typeface="Calibri Light" panose="020F0302020204030204" pitchFamily="34" charset="0"/>
                        </a:rPr>
                        <a:t>Number of AGYW accepting PrEP offer and initiated onto PrEP</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06000"/>
                        </a:lnSpc>
                        <a:spcAft>
                          <a:spcPts val="0"/>
                        </a:spcAft>
                      </a:pPr>
                      <a:r>
                        <a:rPr lang="en-ZA" sz="1200" dirty="0">
                          <a:effectLst/>
                          <a:latin typeface="Calibri Light" panose="020F0302020204030204" pitchFamily="34" charset="0"/>
                        </a:rPr>
                        <a:t>3,724</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ZA" sz="1200" dirty="0">
                          <a:effectLst/>
                          <a:latin typeface="Calibri Light" panose="020F0302020204030204" pitchFamily="34" charset="0"/>
                        </a:rPr>
                        <a:t>Number of AGYW screened for new STI</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06000"/>
                        </a:lnSpc>
                        <a:spcAft>
                          <a:spcPts val="0"/>
                        </a:spcAft>
                      </a:pPr>
                      <a:r>
                        <a:rPr lang="en-ZA" sz="1200" dirty="0">
                          <a:effectLst/>
                          <a:latin typeface="Calibri Light" panose="020F0302020204030204" pitchFamily="34" charset="0"/>
                        </a:rPr>
                        <a:t>6,102</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ZA" sz="1200" dirty="0">
                          <a:effectLst/>
                          <a:latin typeface="Calibri Light" panose="020F0302020204030204" pitchFamily="34" charset="0"/>
                        </a:rPr>
                        <a:t>Number of AGYW that received condoms</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6000"/>
                        </a:lnSpc>
                        <a:spcAft>
                          <a:spcPts val="0"/>
                        </a:spcAft>
                      </a:pPr>
                      <a:r>
                        <a:rPr lang="en-ZA" sz="1200" dirty="0">
                          <a:effectLst/>
                          <a:latin typeface="Calibri Light" panose="020F0302020204030204" pitchFamily="34" charset="0"/>
                        </a:rPr>
                        <a:t>6,059</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0810213"/>
                  </a:ext>
                </a:extLst>
              </a:tr>
              <a:tr h="0">
                <a:tc>
                  <a:txBody>
                    <a:bodyPr/>
                    <a:lstStyle/>
                    <a:p>
                      <a:pPr>
                        <a:lnSpc>
                          <a:spcPct val="106000"/>
                        </a:lnSpc>
                        <a:spcAft>
                          <a:spcPts val="0"/>
                        </a:spcAft>
                      </a:pPr>
                      <a:r>
                        <a:rPr lang="en-ZA" sz="1200" dirty="0">
                          <a:effectLst/>
                          <a:latin typeface="Calibri Light" panose="020F0302020204030204" pitchFamily="34" charset="0"/>
                        </a:rPr>
                        <a:t>Number of AGYW testing HIV positive that were initiated onto ART</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06000"/>
                        </a:lnSpc>
                        <a:spcAft>
                          <a:spcPts val="0"/>
                        </a:spcAft>
                      </a:pPr>
                      <a:r>
                        <a:rPr lang="en-ZA" sz="1200" dirty="0">
                          <a:effectLst/>
                          <a:latin typeface="Calibri Light" panose="020F0302020204030204" pitchFamily="34" charset="0"/>
                        </a:rPr>
                        <a:t>68 (97%)</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ZA" sz="1200" dirty="0">
                          <a:effectLst/>
                          <a:latin typeface="Calibri Light" panose="020F0302020204030204" pitchFamily="34" charset="0"/>
                        </a:rPr>
                        <a:t>Number of AGYW screened for pregnancy</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06000"/>
                        </a:lnSpc>
                        <a:spcAft>
                          <a:spcPts val="0"/>
                        </a:spcAft>
                      </a:pPr>
                      <a:r>
                        <a:rPr lang="en-ZA" sz="1200" dirty="0">
                          <a:effectLst/>
                          <a:latin typeface="Calibri Light" panose="020F0302020204030204" pitchFamily="34" charset="0"/>
                        </a:rPr>
                        <a:t>5,024</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ZA" sz="1200" dirty="0">
                          <a:effectLst/>
                          <a:latin typeface="Calibri Light" panose="020F0302020204030204" pitchFamily="34" charset="0"/>
                        </a:rPr>
                        <a:t>Number of AGYW screened positive for a new STI &amp; received treatment</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06000"/>
                        </a:lnSpc>
                        <a:spcAft>
                          <a:spcPts val="0"/>
                        </a:spcAft>
                      </a:pPr>
                      <a:r>
                        <a:rPr lang="en-ZA" sz="1200" dirty="0">
                          <a:effectLst/>
                          <a:latin typeface="Calibri Light" panose="020F0302020204030204" pitchFamily="34" charset="0"/>
                        </a:rPr>
                        <a:t>352</a:t>
                      </a: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06000"/>
                        </a:lnSpc>
                        <a:spcAft>
                          <a:spcPts val="0"/>
                        </a:spcAft>
                      </a:pP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lnSpc>
                          <a:spcPct val="106000"/>
                        </a:lnSpc>
                        <a:spcAft>
                          <a:spcPts val="0"/>
                        </a:spcAft>
                      </a:pPr>
                      <a:endParaRPr lang="en-ZA"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6808389"/>
                  </a:ext>
                </a:extLst>
              </a:tr>
            </a:tbl>
          </a:graphicData>
        </a:graphic>
      </p:graphicFrame>
      <p:pic>
        <p:nvPicPr>
          <p:cNvPr id="7" name="Picture 6">
            <a:extLst>
              <a:ext uri="{FF2B5EF4-FFF2-40B4-BE49-F238E27FC236}">
                <a16:creationId xmlns:a16="http://schemas.microsoft.com/office/drawing/2014/main" id="{3E4D2395-E465-4D46-B053-0386F2E20A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081" y="1065860"/>
            <a:ext cx="2505754" cy="741405"/>
          </a:xfrm>
          <a:prstGeom prst="rect">
            <a:avLst/>
          </a:prstGeom>
        </p:spPr>
      </p:pic>
      <p:pic>
        <p:nvPicPr>
          <p:cNvPr id="13" name="Picture 12">
            <a:extLst>
              <a:ext uri="{FF2B5EF4-FFF2-40B4-BE49-F238E27FC236}">
                <a16:creationId xmlns:a16="http://schemas.microsoft.com/office/drawing/2014/main" id="{68FC5332-8652-4921-AB24-2FFA085B99B8}"/>
              </a:ext>
            </a:extLst>
          </p:cNvPr>
          <p:cNvPicPr/>
          <p:nvPr/>
        </p:nvPicPr>
        <p:blipFill rotWithShape="1">
          <a:blip r:embed="rId8">
            <a:extLst>
              <a:ext uri="{28A0092B-C50C-407E-A947-70E740481C1C}">
                <a14:useLocalDpi xmlns:a14="http://schemas.microsoft.com/office/drawing/2010/main" val="0"/>
              </a:ext>
            </a:extLst>
          </a:blip>
          <a:srcRect r="57653"/>
          <a:stretch/>
        </p:blipFill>
        <p:spPr>
          <a:xfrm>
            <a:off x="4799856" y="6198393"/>
            <a:ext cx="3487952" cy="542975"/>
          </a:xfrm>
          <a:prstGeom prst="rect">
            <a:avLst/>
          </a:prstGeom>
        </p:spPr>
      </p:pic>
    </p:spTree>
    <p:extLst>
      <p:ext uri="{BB962C8B-B14F-4D97-AF65-F5344CB8AC3E}">
        <p14:creationId xmlns:p14="http://schemas.microsoft.com/office/powerpoint/2010/main" val="40055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5472" name="think-cell Slide" r:id="rId6" imgW="395" imgH="394" progId="TCLayout.ActiveDocument.1">
                  <p:embed/>
                </p:oleObj>
              </mc:Choice>
              <mc:Fallback>
                <p:oleObj name="think-cell Slide" r:id="rId6" imgW="395" imgH="394"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400" dirty="0">
              <a:latin typeface="Calibri" panose="020F0502020204030204" pitchFamily="34" charset="0"/>
              <a:ea typeface="Verdana" panose="020B0604030504040204" pitchFamily="34" charset="0"/>
              <a:sym typeface="Calibri" panose="020F0502020204030204" pitchFamily="34" charset="0"/>
            </a:endParaRPr>
          </a:p>
        </p:txBody>
      </p:sp>
      <p:sp>
        <p:nvSpPr>
          <p:cNvPr id="2" name="Title 1"/>
          <p:cNvSpPr>
            <a:spLocks noGrp="1"/>
          </p:cNvSpPr>
          <p:nvPr>
            <p:ph type="title"/>
          </p:nvPr>
        </p:nvSpPr>
        <p:spPr>
          <a:xfrm>
            <a:off x="344787" y="0"/>
            <a:ext cx="11407824" cy="1052736"/>
          </a:xfrm>
        </p:spPr>
        <p:txBody>
          <a:bodyPr/>
          <a:lstStyle/>
          <a:p>
            <a:r>
              <a:rPr lang="en-ZA" sz="2400" b="1" dirty="0">
                <a:latin typeface="Calibri Light" panose="020F0302020204030204" pitchFamily="34" charset="0"/>
              </a:rPr>
              <a:t>Prevention, detection, immediate services and referrals for cases of sexual and gender-based violence   </a:t>
            </a:r>
          </a:p>
        </p:txBody>
      </p:sp>
      <p:graphicFrame>
        <p:nvGraphicFramePr>
          <p:cNvPr id="10" name="Table 9"/>
          <p:cNvGraphicFramePr>
            <a:graphicFrameLocks noGrp="1"/>
          </p:cNvGraphicFramePr>
          <p:nvPr>
            <p:extLst>
              <p:ext uri="{D42A27DB-BD31-4B8C-83A1-F6EECF244321}">
                <p14:modId xmlns:p14="http://schemas.microsoft.com/office/powerpoint/2010/main" val="1038538246"/>
              </p:ext>
            </p:extLst>
          </p:nvPr>
        </p:nvGraphicFramePr>
        <p:xfrm>
          <a:off x="3168528" y="1078984"/>
          <a:ext cx="9000999" cy="984920"/>
        </p:xfrm>
        <a:graphic>
          <a:graphicData uri="http://schemas.openxmlformats.org/drawingml/2006/table">
            <a:tbl>
              <a:tblPr firstRow="1" bandRow="1">
                <a:tableStyleId>{F5AB1C69-6EDB-4FF4-983F-18BD219EF322}</a:tableStyleId>
              </a:tblPr>
              <a:tblGrid>
                <a:gridCol w="4295624">
                  <a:extLst>
                    <a:ext uri="{9D8B030D-6E8A-4147-A177-3AD203B41FA5}">
                      <a16:colId xmlns:a16="http://schemas.microsoft.com/office/drawing/2014/main" val="1069444383"/>
                    </a:ext>
                  </a:extLst>
                </a:gridCol>
                <a:gridCol w="2520280">
                  <a:extLst>
                    <a:ext uri="{9D8B030D-6E8A-4147-A177-3AD203B41FA5}">
                      <a16:colId xmlns:a16="http://schemas.microsoft.com/office/drawing/2014/main" val="3183614705"/>
                    </a:ext>
                  </a:extLst>
                </a:gridCol>
                <a:gridCol w="2185095">
                  <a:extLst>
                    <a:ext uri="{9D8B030D-6E8A-4147-A177-3AD203B41FA5}">
                      <a16:colId xmlns:a16="http://schemas.microsoft.com/office/drawing/2014/main" val="2140921650"/>
                    </a:ext>
                  </a:extLst>
                </a:gridCol>
              </a:tblGrid>
              <a:tr h="40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Calibri Light" panose="020F0302020204030204" pitchFamily="34" charset="0"/>
                        </a:rPr>
                        <a:t>Name of Project</a:t>
                      </a:r>
                      <a:r>
                        <a:rPr lang="en-ZA" sz="1600" baseline="0" dirty="0">
                          <a:latin typeface="Calibri Light" panose="020F0302020204030204" pitchFamily="34" charset="0"/>
                        </a:rPr>
                        <a:t> </a:t>
                      </a:r>
                      <a:endParaRPr lang="en-ZA" sz="1600" dirty="0">
                        <a:latin typeface="Calibri Light" panose="020F03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Calibri Light" panose="020F0302020204030204" pitchFamily="34" charset="0"/>
                        </a:rPr>
                        <a:t>Province/Districts</a:t>
                      </a:r>
                      <a:r>
                        <a:rPr lang="en-ZA" sz="1600" baseline="0" dirty="0">
                          <a:latin typeface="Calibri Light" panose="020F0302020204030204" pitchFamily="34" charset="0"/>
                        </a:rPr>
                        <a:t> covered </a:t>
                      </a:r>
                      <a:endParaRPr lang="en-ZA" sz="1600" dirty="0">
                        <a:latin typeface="Calibri Light" panose="020F03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Calibri Light" panose="020F0302020204030204" pitchFamily="34" charset="0"/>
                        </a:rPr>
                        <a:t>Duration </a:t>
                      </a:r>
                    </a:p>
                  </a:txBody>
                  <a:tcPr anchor="ctr"/>
                </a:tc>
                <a:extLst>
                  <a:ext uri="{0D108BD9-81ED-4DB2-BD59-A6C34878D82A}">
                    <a16:rowId xmlns:a16="http://schemas.microsoft.com/office/drawing/2014/main" val="1937466514"/>
                  </a:ext>
                </a:extLst>
              </a:tr>
              <a:tr h="566970">
                <a:tc>
                  <a:txBody>
                    <a:bodyPr/>
                    <a:lstStyle/>
                    <a:p>
                      <a:r>
                        <a:rPr lang="en-ZA" sz="1600" dirty="0">
                          <a:latin typeface="Calibri Light" panose="020F0302020204030204" pitchFamily="34" charset="0"/>
                        </a:rPr>
                        <a:t>Implementation of post-violence care services in CHCs and PHCs</a:t>
                      </a:r>
                    </a:p>
                  </a:txBody>
                  <a:tcPr/>
                </a:tc>
                <a:tc>
                  <a:txBody>
                    <a:bodyPr/>
                    <a:lstStyle/>
                    <a:p>
                      <a:r>
                        <a:rPr lang="en-ZA" sz="1600" dirty="0">
                          <a:latin typeface="Calibri Light" panose="020F0302020204030204" pitchFamily="34" charset="0"/>
                        </a:rPr>
                        <a:t>eThekwini District </a:t>
                      </a:r>
                    </a:p>
                  </a:txBody>
                  <a:tcPr/>
                </a:tc>
                <a:tc>
                  <a:txBody>
                    <a:bodyPr/>
                    <a:lstStyle/>
                    <a:p>
                      <a:r>
                        <a:rPr lang="en-ZA" sz="1600" dirty="0">
                          <a:latin typeface="Calibri Light" panose="020F0302020204030204" pitchFamily="34" charset="0"/>
                        </a:rPr>
                        <a:t>October 2018 – current </a:t>
                      </a:r>
                    </a:p>
                  </a:txBody>
                  <a:tcPr/>
                </a:tc>
                <a:extLst>
                  <a:ext uri="{0D108BD9-81ED-4DB2-BD59-A6C34878D82A}">
                    <a16:rowId xmlns:a16="http://schemas.microsoft.com/office/drawing/2014/main" val="4294491991"/>
                  </a:ext>
                </a:extLst>
              </a:tr>
            </a:tbl>
          </a:graphicData>
        </a:graphic>
      </p:graphicFrame>
      <p:sp>
        <p:nvSpPr>
          <p:cNvPr id="9" name="Rectangle 8">
            <a:extLst>
              <a:ext uri="{FF2B5EF4-FFF2-40B4-BE49-F238E27FC236}">
                <a16:creationId xmlns:a16="http://schemas.microsoft.com/office/drawing/2014/main" id="{945FB0AE-B901-428A-8D85-1349CD170DEA}"/>
              </a:ext>
            </a:extLst>
          </p:cNvPr>
          <p:cNvSpPr/>
          <p:nvPr/>
        </p:nvSpPr>
        <p:spPr>
          <a:xfrm>
            <a:off x="0" y="2140654"/>
            <a:ext cx="7392144" cy="2820678"/>
          </a:xfrm>
          <a:prstGeom prst="rect">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1600" b="1" dirty="0">
                <a:solidFill>
                  <a:sysClr val="windowText" lastClr="000000"/>
                </a:solidFill>
                <a:latin typeface="Calibri Light" panose="020F0302020204030204" pitchFamily="34" charset="0"/>
              </a:rPr>
              <a:t>Best Practice:</a:t>
            </a:r>
          </a:p>
          <a:p>
            <a:pPr marL="285750" indent="-285750">
              <a:buFont typeface="Arial" panose="020B0604020202020204" pitchFamily="34" charset="0"/>
              <a:buChar char="•"/>
            </a:pPr>
            <a:r>
              <a:rPr lang="en-ZA" sz="1350" dirty="0">
                <a:solidFill>
                  <a:sysClr val="windowText" lastClr="000000"/>
                </a:solidFill>
                <a:latin typeface="Calibri Light" panose="020F0302020204030204" pitchFamily="34" charset="0"/>
              </a:rPr>
              <a:t>Implemented post-violence care services in 15x health facilities in eThekwini District, where the minimum package of PVC services included: (a) HTS, (b) STI screening and prophylaxis, (c) Emergency Contraception, (d) Post-Exposure Prophylaxis and (e) First Response Counselling and (f) referrals for medico-legal examinations and ongoing community-based psychosocial counselling </a:t>
            </a:r>
          </a:p>
          <a:p>
            <a:pPr marL="285750" indent="-285750">
              <a:buFont typeface="Arial" panose="020B0604020202020204" pitchFamily="34" charset="0"/>
              <a:buChar char="•"/>
            </a:pPr>
            <a:r>
              <a:rPr lang="en-ZA" sz="1350" dirty="0">
                <a:solidFill>
                  <a:sysClr val="windowText" lastClr="000000"/>
                </a:solidFill>
                <a:latin typeface="Calibri Light" panose="020F0302020204030204" pitchFamily="34" charset="0"/>
              </a:rPr>
              <a:t>Placed 15x GBV linkage officers at each PVC site to create demand for PVC services and support identification and linkage to care of GBV and sexual assault survivors</a:t>
            </a:r>
          </a:p>
          <a:p>
            <a:pPr marL="285750" indent="-285750">
              <a:buFont typeface="Arial" panose="020B0604020202020204" pitchFamily="34" charset="0"/>
              <a:buChar char="•"/>
            </a:pPr>
            <a:r>
              <a:rPr lang="en-ZA" sz="1350" dirty="0">
                <a:solidFill>
                  <a:sysClr val="windowText" lastClr="000000"/>
                </a:solidFill>
                <a:latin typeface="Calibri Light" panose="020F0302020204030204" pitchFamily="34" charset="0"/>
              </a:rPr>
              <a:t>Developed a GBV screening tool, GBV register and PEP completion tracking tool and placed it at all key entry points within health facilities. </a:t>
            </a:r>
          </a:p>
          <a:p>
            <a:pPr marL="285750" indent="-285750">
              <a:buFont typeface="Arial" panose="020B0604020202020204" pitchFamily="34" charset="0"/>
              <a:buChar char="•"/>
            </a:pPr>
            <a:r>
              <a:rPr lang="en-ZA" sz="1350" dirty="0">
                <a:solidFill>
                  <a:sysClr val="windowText" lastClr="000000"/>
                </a:solidFill>
                <a:latin typeface="Calibri Light" panose="020F0302020204030204" pitchFamily="34" charset="0"/>
              </a:rPr>
              <a:t>397x facility staff received onsite training and mentoring in GBV screening &amp; the provision of PVC services </a:t>
            </a:r>
          </a:p>
          <a:p>
            <a:pPr marL="285750" indent="-285750">
              <a:buFont typeface="Arial" panose="020B0604020202020204" pitchFamily="34" charset="0"/>
              <a:buChar char="•"/>
            </a:pPr>
            <a:r>
              <a:rPr lang="en-ZA" sz="1350" dirty="0">
                <a:solidFill>
                  <a:sysClr val="windowText" lastClr="000000"/>
                </a:solidFill>
                <a:latin typeface="Calibri Light" panose="020F0302020204030204" pitchFamily="34" charset="0"/>
              </a:rPr>
              <a:t>Strengthened bi-directional referral pathways between PVC implementing sites and community service providers </a:t>
            </a:r>
            <a:r>
              <a:rPr lang="en-ZA" sz="1300" dirty="0">
                <a:solidFill>
                  <a:sysClr val="windowText" lastClr="000000"/>
                </a:solidFill>
                <a:latin typeface="Calibri Light" panose="020F0302020204030204" pitchFamily="34" charset="0"/>
              </a:rPr>
              <a:t> </a:t>
            </a:r>
          </a:p>
        </p:txBody>
      </p:sp>
      <p:sp>
        <p:nvSpPr>
          <p:cNvPr id="12" name="Rectangle 11">
            <a:extLst>
              <a:ext uri="{FF2B5EF4-FFF2-40B4-BE49-F238E27FC236}">
                <a16:creationId xmlns:a16="http://schemas.microsoft.com/office/drawing/2014/main" id="{FEB5F271-D0CC-4280-B6D3-E38B92A379FB}"/>
              </a:ext>
            </a:extLst>
          </p:cNvPr>
          <p:cNvSpPr/>
          <p:nvPr/>
        </p:nvSpPr>
        <p:spPr>
          <a:xfrm>
            <a:off x="7536160" y="2124372"/>
            <a:ext cx="4633366" cy="2836960"/>
          </a:xfrm>
          <a:prstGeom prst="rect">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1600" b="1" dirty="0">
                <a:solidFill>
                  <a:sysClr val="windowText" lastClr="000000"/>
                </a:solidFill>
                <a:latin typeface="Calibri Light" panose="020F0302020204030204" pitchFamily="34" charset="0"/>
              </a:rPr>
              <a:t>Lessons Learnt:</a:t>
            </a:r>
          </a:p>
          <a:p>
            <a:pPr marL="285750" indent="-285750">
              <a:buFont typeface="Arial" panose="020B0604020202020204" pitchFamily="34" charset="0"/>
              <a:buChar char="•"/>
            </a:pPr>
            <a:r>
              <a:rPr lang="en-ZA" sz="1350" dirty="0">
                <a:solidFill>
                  <a:sysClr val="windowText" lastClr="000000"/>
                </a:solidFill>
                <a:latin typeface="Calibri Light" panose="020F0302020204030204" pitchFamily="34" charset="0"/>
              </a:rPr>
              <a:t>Mapping services and community providers within the catchment areas of  post-violence care implementing health facilities strengthens bi-directional referrals pathways and stakeholder collaborations</a:t>
            </a:r>
          </a:p>
          <a:p>
            <a:pPr marL="285750" indent="-285750">
              <a:buFont typeface="Arial" panose="020B0604020202020204" pitchFamily="34" charset="0"/>
              <a:buChar char="•"/>
            </a:pPr>
            <a:r>
              <a:rPr lang="en-ZA" sz="1350" dirty="0">
                <a:solidFill>
                  <a:sysClr val="windowText" lastClr="000000"/>
                </a:solidFill>
                <a:latin typeface="Calibri Light" panose="020F0302020204030204" pitchFamily="34" charset="0"/>
              </a:rPr>
              <a:t>Implementation of GBV screening tool at KEPs within health facilities supports greater detection of survivors of GBV and sexual assault</a:t>
            </a:r>
          </a:p>
          <a:p>
            <a:pPr marL="285750" indent="-285750">
              <a:buFont typeface="Arial" panose="020B0604020202020204" pitchFamily="34" charset="0"/>
              <a:buChar char="•"/>
            </a:pPr>
            <a:r>
              <a:rPr lang="en-ZA" sz="1350" dirty="0">
                <a:solidFill>
                  <a:sysClr val="windowText" lastClr="000000"/>
                </a:solidFill>
                <a:latin typeface="Calibri Light" panose="020F0302020204030204" pitchFamily="34" charset="0"/>
              </a:rPr>
              <a:t>Onsite training of healthcare workers on  GBV and PVC services is essential </a:t>
            </a:r>
          </a:p>
          <a:p>
            <a:pPr marL="285750" indent="-285750">
              <a:buFont typeface="Arial" panose="020B0604020202020204" pitchFamily="34" charset="0"/>
              <a:buChar char="•"/>
            </a:pPr>
            <a:r>
              <a:rPr lang="en-ZA" sz="1350" dirty="0">
                <a:solidFill>
                  <a:sysClr val="windowText" lastClr="000000"/>
                </a:solidFill>
                <a:latin typeface="Calibri Light" panose="020F0302020204030204" pitchFamily="34" charset="0"/>
              </a:rPr>
              <a:t>Continuous community dialogues on GBV and gender equality is essential in decreasing GBV prevalence and discrimination</a:t>
            </a:r>
          </a:p>
        </p:txBody>
      </p:sp>
      <p:sp>
        <p:nvSpPr>
          <p:cNvPr id="15" name="Rectangle 14">
            <a:extLst>
              <a:ext uri="{FF2B5EF4-FFF2-40B4-BE49-F238E27FC236}">
                <a16:creationId xmlns:a16="http://schemas.microsoft.com/office/drawing/2014/main" id="{A5236481-08D9-494E-97E5-D8378F37D91B}"/>
              </a:ext>
            </a:extLst>
          </p:cNvPr>
          <p:cNvSpPr/>
          <p:nvPr/>
        </p:nvSpPr>
        <p:spPr>
          <a:xfrm>
            <a:off x="0" y="5021800"/>
            <a:ext cx="12192000" cy="984920"/>
          </a:xfrm>
          <a:prstGeom prst="rect">
            <a:avLst/>
          </a:prstGeom>
          <a:solidFill>
            <a:schemeClr val="accent4">
              <a:lumMod val="20000"/>
              <a:lumOff val="8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1600" b="1" dirty="0">
                <a:solidFill>
                  <a:sysClr val="windowText" lastClr="000000"/>
                </a:solidFill>
                <a:latin typeface="Calibri Light" panose="020F0302020204030204" pitchFamily="34" charset="0"/>
              </a:rPr>
              <a:t>Results Achieved:</a:t>
            </a:r>
          </a:p>
          <a:p>
            <a:pPr marL="285750" indent="-285750">
              <a:buFont typeface="Arial" panose="020B0604020202020204" pitchFamily="34" charset="0"/>
              <a:buChar char="•"/>
            </a:pPr>
            <a:r>
              <a:rPr lang="en-ZA" sz="1350" dirty="0">
                <a:solidFill>
                  <a:sysClr val="windowText" lastClr="000000"/>
                </a:solidFill>
                <a:latin typeface="Calibri Light" panose="020F0302020204030204" pitchFamily="34" charset="0"/>
              </a:rPr>
              <a:t>2, 693 GBV clients across all age groups were identified using the GBV screening tool; of which 1, 464 were survivors of sexual assault</a:t>
            </a:r>
          </a:p>
          <a:p>
            <a:pPr marL="285750" indent="-285750">
              <a:buFont typeface="Arial" panose="020B0604020202020204" pitchFamily="34" charset="0"/>
              <a:buChar char="•"/>
            </a:pPr>
            <a:r>
              <a:rPr lang="en-ZA" sz="1350" dirty="0">
                <a:solidFill>
                  <a:sysClr val="windowText" lastClr="000000"/>
                </a:solidFill>
                <a:latin typeface="Calibri Light" panose="020F0302020204030204" pitchFamily="34" charset="0"/>
              </a:rPr>
              <a:t>Of 1, 464 sexual assault patients, 909 were females aged 10-24yrs</a:t>
            </a:r>
          </a:p>
          <a:p>
            <a:pPr marL="285750" indent="-285750">
              <a:buFont typeface="Arial" panose="020B0604020202020204" pitchFamily="34" charset="0"/>
              <a:buChar char="•"/>
            </a:pPr>
            <a:r>
              <a:rPr lang="en-ZA" sz="1350" dirty="0">
                <a:solidFill>
                  <a:sysClr val="windowText" lastClr="000000"/>
                </a:solidFill>
                <a:latin typeface="Calibri Light" panose="020F0302020204030204" pitchFamily="34" charset="0"/>
              </a:rPr>
              <a:t>768 sexual assault cases were initiated onto PEP, with 100% completion rate  </a:t>
            </a:r>
          </a:p>
          <a:p>
            <a:pPr marL="285750" indent="-285750">
              <a:buFont typeface="Arial" panose="020B0604020202020204" pitchFamily="34" charset="0"/>
              <a:buChar char="•"/>
            </a:pPr>
            <a:endParaRPr lang="en-ZA" sz="1600" b="1" dirty="0">
              <a:solidFill>
                <a:sysClr val="windowText" lastClr="000000"/>
              </a:solidFill>
              <a:latin typeface="Calibri Light" panose="020F0302020204030204" pitchFamily="34" charset="0"/>
            </a:endParaRPr>
          </a:p>
          <a:p>
            <a:pPr marL="285750" indent="-285750">
              <a:buFont typeface="Arial" panose="020B0604020202020204" pitchFamily="34" charset="0"/>
              <a:buChar char="•"/>
            </a:pPr>
            <a:endParaRPr lang="en-ZA" sz="1350" b="1" dirty="0">
              <a:solidFill>
                <a:sysClr val="windowText" lastClr="000000"/>
              </a:solidFill>
              <a:latin typeface="Calibri Light" panose="020F0302020204030204" pitchFamily="34" charset="0"/>
            </a:endParaRPr>
          </a:p>
          <a:p>
            <a:endParaRPr lang="en-ZA" sz="1600" dirty="0">
              <a:solidFill>
                <a:sysClr val="windowText" lastClr="000000"/>
              </a:solidFill>
            </a:endParaRPr>
          </a:p>
        </p:txBody>
      </p:sp>
      <p:pic>
        <p:nvPicPr>
          <p:cNvPr id="13" name="Picture 12">
            <a:extLst>
              <a:ext uri="{FF2B5EF4-FFF2-40B4-BE49-F238E27FC236}">
                <a16:creationId xmlns:a16="http://schemas.microsoft.com/office/drawing/2014/main" id="{940F65C3-4DFE-48A2-B835-B8357AB39ADF}"/>
              </a:ext>
            </a:extLst>
          </p:cNvPr>
          <p:cNvPicPr/>
          <p:nvPr/>
        </p:nvPicPr>
        <p:blipFill rotWithShape="1">
          <a:blip r:embed="rId8">
            <a:extLst>
              <a:ext uri="{28A0092B-C50C-407E-A947-70E740481C1C}">
                <a14:useLocalDpi xmlns:a14="http://schemas.microsoft.com/office/drawing/2010/main" val="0"/>
              </a:ext>
            </a:extLst>
          </a:blip>
          <a:srcRect r="57653"/>
          <a:stretch/>
        </p:blipFill>
        <p:spPr>
          <a:xfrm>
            <a:off x="4799856" y="6067189"/>
            <a:ext cx="3487952" cy="674180"/>
          </a:xfrm>
          <a:prstGeom prst="rect">
            <a:avLst/>
          </a:prstGeom>
        </p:spPr>
      </p:pic>
      <p:pic>
        <p:nvPicPr>
          <p:cNvPr id="14" name="Picture 13">
            <a:extLst>
              <a:ext uri="{FF2B5EF4-FFF2-40B4-BE49-F238E27FC236}">
                <a16:creationId xmlns:a16="http://schemas.microsoft.com/office/drawing/2014/main" id="{59613BD4-6848-492A-9FF1-6D3529E1A7C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6081" y="1225992"/>
            <a:ext cx="2505754" cy="741405"/>
          </a:xfrm>
          <a:prstGeom prst="rect">
            <a:avLst/>
          </a:prstGeom>
        </p:spPr>
      </p:pic>
    </p:spTree>
    <p:extLst>
      <p:ext uri="{BB962C8B-B14F-4D97-AF65-F5344CB8AC3E}">
        <p14:creationId xmlns:p14="http://schemas.microsoft.com/office/powerpoint/2010/main" val="185465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9311-FA7F-43D5-85A0-6791B086FD71}"/>
              </a:ext>
            </a:extLst>
          </p:cNvPr>
          <p:cNvSpPr>
            <a:spLocks noGrp="1"/>
          </p:cNvSpPr>
          <p:nvPr>
            <p:ph type="title"/>
          </p:nvPr>
        </p:nvSpPr>
        <p:spPr/>
        <p:txBody>
          <a:bodyPr/>
          <a:lstStyle/>
          <a:p>
            <a:r>
              <a:rPr lang="en-ZA" sz="2400" b="1" dirty="0">
                <a:latin typeface="Calibri Light" panose="020F0302020204030204" pitchFamily="34" charset="0"/>
              </a:rPr>
              <a:t>Recommendations</a:t>
            </a:r>
          </a:p>
        </p:txBody>
      </p:sp>
      <p:sp>
        <p:nvSpPr>
          <p:cNvPr id="3" name="Text Placeholder 2">
            <a:extLst>
              <a:ext uri="{FF2B5EF4-FFF2-40B4-BE49-F238E27FC236}">
                <a16:creationId xmlns:a16="http://schemas.microsoft.com/office/drawing/2014/main" id="{AF17D532-8FCA-4BA5-B6F2-1E105CC5AC8A}"/>
              </a:ext>
            </a:extLst>
          </p:cNvPr>
          <p:cNvSpPr>
            <a:spLocks noGrp="1"/>
          </p:cNvSpPr>
          <p:nvPr>
            <p:ph type="body" sz="quarter" idx="10"/>
          </p:nvPr>
        </p:nvSpPr>
        <p:spPr>
          <a:xfrm>
            <a:off x="339675" y="1236961"/>
            <a:ext cx="11512649" cy="4672110"/>
          </a:xfrm>
        </p:spPr>
        <p:txBody>
          <a:bodyPr/>
          <a:lstStyle/>
          <a:p>
            <a:pPr marL="0" indent="0">
              <a:buNone/>
            </a:pPr>
            <a:r>
              <a:rPr lang="en-ZA" sz="2000" b="1" u="sng" dirty="0">
                <a:latin typeface="Calibri Light" panose="020F0302020204030204" pitchFamily="34" charset="0"/>
              </a:rPr>
              <a:t>SRHR</a:t>
            </a:r>
          </a:p>
          <a:p>
            <a:r>
              <a:rPr lang="en-ZA" sz="1800" dirty="0">
                <a:latin typeface="Calibri Light" panose="020F0302020204030204" pitchFamily="34" charset="0"/>
              </a:rPr>
              <a:t>Improve and move beyond syndromic STI management </a:t>
            </a:r>
          </a:p>
          <a:p>
            <a:r>
              <a:rPr lang="en-ZA" sz="1800" dirty="0">
                <a:latin typeface="Calibri Light" panose="020F0302020204030204" pitchFamily="34" charset="0"/>
              </a:rPr>
              <a:t>Implement Point-Of-Care Diagnostic Testing (GeneXpert) for sexually transmitted infections (STIs), specifically Gonorrhoea and Chlamydia </a:t>
            </a:r>
          </a:p>
          <a:p>
            <a:r>
              <a:rPr lang="en-ZA" sz="1800" dirty="0">
                <a:latin typeface="Calibri Light" panose="020F0302020204030204" pitchFamily="34" charset="0"/>
              </a:rPr>
              <a:t>Strengthen STI screening of patients at all key entry points within health facilities </a:t>
            </a:r>
          </a:p>
          <a:p>
            <a:r>
              <a:rPr lang="en-ZA" sz="1800" dirty="0">
                <a:latin typeface="Calibri Light" panose="020F0302020204030204" pitchFamily="34" charset="0"/>
              </a:rPr>
              <a:t>Implement psychosocial support for addressing disclosure of STIs for individuals in violent relationships</a:t>
            </a:r>
          </a:p>
          <a:p>
            <a:pPr marL="0" indent="0">
              <a:buNone/>
            </a:pPr>
            <a:r>
              <a:rPr lang="en-ZA" sz="2000" b="1" u="sng" dirty="0">
                <a:latin typeface="Calibri Light" panose="020F0302020204030204" pitchFamily="34" charset="0"/>
              </a:rPr>
              <a:t>HIV Prevention</a:t>
            </a:r>
          </a:p>
          <a:p>
            <a:r>
              <a:rPr lang="en-ZA" sz="1800" dirty="0">
                <a:latin typeface="Calibri Light" panose="020F0302020204030204" pitchFamily="34" charset="0"/>
              </a:rPr>
              <a:t>Scale-up the roll-out of Pre-Exposure prophylaxis to all Community Health Centres and  Primary Health Care facilities especially at family planning sites</a:t>
            </a:r>
          </a:p>
          <a:p>
            <a:r>
              <a:rPr lang="en-ZA" sz="1800" dirty="0">
                <a:latin typeface="Calibri Light" panose="020F0302020204030204" pitchFamily="34" charset="0"/>
              </a:rPr>
              <a:t>Fast-track the inclusion of the PrEP module onto Tier.net </a:t>
            </a:r>
          </a:p>
          <a:p>
            <a:r>
              <a:rPr lang="en-ZA" sz="1800" dirty="0">
                <a:latin typeface="Calibri Light" panose="020F0302020204030204" pitchFamily="34" charset="0"/>
              </a:rPr>
              <a:t>Include adherence support for AGYW on PrEP through Peer Support Model</a:t>
            </a:r>
          </a:p>
          <a:p>
            <a:r>
              <a:rPr lang="en-ZA" sz="1800" dirty="0">
                <a:latin typeface="Calibri Light" panose="020F0302020204030204" pitchFamily="34" charset="0"/>
              </a:rPr>
              <a:t>Strengthen PrEP communication messaging to improve uptake of services</a:t>
            </a:r>
          </a:p>
          <a:p>
            <a:r>
              <a:rPr lang="en-ZA" sz="1800" dirty="0">
                <a:latin typeface="Calibri Light" panose="020F0302020204030204" pitchFamily="34" charset="0"/>
              </a:rPr>
              <a:t>Continuous training of healthcare workers on STIs and PrEP</a:t>
            </a:r>
          </a:p>
          <a:p>
            <a:r>
              <a:rPr lang="en-ZA" sz="1800" dirty="0">
                <a:latin typeface="Calibri Light" panose="020F0302020204030204" pitchFamily="34" charset="0"/>
              </a:rPr>
              <a:t>Incorporate interactive online health education sessions for AGYW utilising the B-wise app</a:t>
            </a:r>
          </a:p>
          <a:p>
            <a:endParaRPr lang="en-ZA" sz="1800" dirty="0">
              <a:latin typeface="Calibri Light" panose="020F0302020204030204" pitchFamily="34" charset="0"/>
            </a:endParaRPr>
          </a:p>
          <a:p>
            <a:endParaRPr lang="en-ZA" sz="2000" dirty="0">
              <a:latin typeface="Calibri Light" panose="020F0302020204030204" pitchFamily="34" charset="0"/>
            </a:endParaRPr>
          </a:p>
          <a:p>
            <a:pPr marL="0" indent="0">
              <a:buNone/>
            </a:pPr>
            <a:endParaRPr lang="en-ZA" dirty="0"/>
          </a:p>
        </p:txBody>
      </p:sp>
      <p:pic>
        <p:nvPicPr>
          <p:cNvPr id="4" name="Picture 3">
            <a:extLst>
              <a:ext uri="{FF2B5EF4-FFF2-40B4-BE49-F238E27FC236}">
                <a16:creationId xmlns:a16="http://schemas.microsoft.com/office/drawing/2014/main" id="{0D0C66D7-307F-459B-9193-252419E2C0B0}"/>
              </a:ext>
            </a:extLst>
          </p:cNvPr>
          <p:cNvPicPr>
            <a:picLocks noChangeAspect="1"/>
          </p:cNvPicPr>
          <p:nvPr/>
        </p:nvPicPr>
        <p:blipFill>
          <a:blip r:embed="rId2"/>
          <a:stretch>
            <a:fillRect/>
          </a:stretch>
        </p:blipFill>
        <p:spPr>
          <a:xfrm>
            <a:off x="7392144" y="6079008"/>
            <a:ext cx="2505673" cy="737680"/>
          </a:xfrm>
          <a:prstGeom prst="rect">
            <a:avLst/>
          </a:prstGeom>
        </p:spPr>
      </p:pic>
      <p:pic>
        <p:nvPicPr>
          <p:cNvPr id="6" name="Picture 5">
            <a:extLst>
              <a:ext uri="{FF2B5EF4-FFF2-40B4-BE49-F238E27FC236}">
                <a16:creationId xmlns:a16="http://schemas.microsoft.com/office/drawing/2014/main" id="{8B2D59A5-4FE1-4B07-8E67-6DCAEAD60E20}"/>
              </a:ext>
            </a:extLst>
          </p:cNvPr>
          <p:cNvPicPr/>
          <p:nvPr/>
        </p:nvPicPr>
        <p:blipFill rotWithShape="1">
          <a:blip r:embed="rId3">
            <a:extLst>
              <a:ext uri="{28A0092B-C50C-407E-A947-70E740481C1C}">
                <a14:useLocalDpi xmlns:a14="http://schemas.microsoft.com/office/drawing/2010/main" val="0"/>
              </a:ext>
            </a:extLst>
          </a:blip>
          <a:srcRect r="57653"/>
          <a:stretch/>
        </p:blipFill>
        <p:spPr>
          <a:xfrm>
            <a:off x="3055881" y="6044107"/>
            <a:ext cx="3487952" cy="674180"/>
          </a:xfrm>
          <a:prstGeom prst="rect">
            <a:avLst/>
          </a:prstGeom>
        </p:spPr>
      </p:pic>
    </p:spTree>
    <p:extLst>
      <p:ext uri="{BB962C8B-B14F-4D97-AF65-F5344CB8AC3E}">
        <p14:creationId xmlns:p14="http://schemas.microsoft.com/office/powerpoint/2010/main" val="3493476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34&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 %1 %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S5GK7wMuOnMC19SvLtfpC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PNDeIVz0RoyyGqFVhYARY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NDeIVz0RoyyGqFVhYARY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5GK7wMuOnMC19SvLtfpCg"/>
</p:tagLst>
</file>

<file path=ppt/theme/theme1.xml><?xml version="1.0" encoding="utf-8"?>
<a:theme xmlns:a="http://schemas.openxmlformats.org/drawingml/2006/main" name="Custom Design">
  <a:themeElements>
    <a:clrScheme name="Custom 3">
      <a:dk1>
        <a:sysClr val="windowText" lastClr="000000"/>
      </a:dk1>
      <a:lt1>
        <a:sysClr val="window" lastClr="FFFFFF"/>
      </a:lt1>
      <a:dk2>
        <a:srgbClr val="005D28"/>
      </a:dk2>
      <a:lt2>
        <a:srgbClr val="7F7F7F"/>
      </a:lt2>
      <a:accent1>
        <a:srgbClr val="005D28"/>
      </a:accent1>
      <a:accent2>
        <a:srgbClr val="39931D"/>
      </a:accent2>
      <a:accent3>
        <a:srgbClr val="9BBB59"/>
      </a:accent3>
      <a:accent4>
        <a:srgbClr val="FFC000"/>
      </a:accent4>
      <a:accent5>
        <a:srgbClr val="81875A"/>
      </a:accent5>
      <a:accent6>
        <a:srgbClr val="FFFF00"/>
      </a:accent6>
      <a:hlink>
        <a:srgbClr val="0000FF"/>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311018 - NHC SRHR- For Dr. Pillay review (Update 2)" id="{71CFD912-0795-684A-8A76-C0761EE51405}" vid="{FC009CD9-04CE-1F4B-8355-4235782FE1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6279</TotalTime>
  <Words>849</Words>
  <Application>Microsoft Office PowerPoint</Application>
  <PresentationFormat>Widescreen</PresentationFormat>
  <Paragraphs>84</Paragraphs>
  <Slides>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2" baseType="lpstr">
      <vt:lpstr>Arial</vt:lpstr>
      <vt:lpstr>Calibri</vt:lpstr>
      <vt:lpstr>Calibri Light</vt:lpstr>
      <vt:lpstr>Courier New</vt:lpstr>
      <vt:lpstr>Times New Roman</vt:lpstr>
      <vt:lpstr>Verdana</vt:lpstr>
      <vt:lpstr>Custom Design</vt:lpstr>
      <vt:lpstr>think-cell Slide</vt:lpstr>
      <vt:lpstr>PowerPoint Presentation</vt:lpstr>
      <vt:lpstr>Prevention and treatment of HIV and other sexually transmitted infections</vt:lpstr>
      <vt:lpstr>Prevention, detection, immediate services and referrals for cases of sexual and gender-based violence   </vt:lpstr>
      <vt:lpstr>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Department of Health</dc:title>
  <dc:creator>Dr Chantal A. Smith</dc:creator>
  <cp:lastModifiedBy>Victoria Magomani</cp:lastModifiedBy>
  <cp:revision>211</cp:revision>
  <cp:lastPrinted>2018-11-07T12:19:46Z</cp:lastPrinted>
  <dcterms:created xsi:type="dcterms:W3CDTF">2018-11-01T05:25:31Z</dcterms:created>
  <dcterms:modified xsi:type="dcterms:W3CDTF">2019-10-28T07:21:59Z</dcterms:modified>
</cp:coreProperties>
</file>