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7" r:id="rId3"/>
    <p:sldId id="284" r:id="rId4"/>
    <p:sldId id="298" r:id="rId5"/>
    <p:sldId id="299" r:id="rId6"/>
    <p:sldId id="300" r:id="rId7"/>
    <p:sldId id="302" r:id="rId8"/>
    <p:sldId id="289" r:id="rId9"/>
    <p:sldId id="297" r:id="rId10"/>
    <p:sldId id="29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56" autoAdjust="0"/>
    <p:restoredTop sz="94660"/>
  </p:normalViewPr>
  <p:slideViewPr>
    <p:cSldViewPr snapToGrid="0">
      <p:cViewPr varScale="1">
        <p:scale>
          <a:sx n="69" d="100"/>
          <a:sy n="69" d="100"/>
        </p:scale>
        <p:origin x="6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04"/>
    </p:cViewPr>
  </p:sorterViewPr>
  <p:notesViewPr>
    <p:cSldViewPr snapToGrid="0">
      <p:cViewPr>
        <p:scale>
          <a:sx n="110" d="100"/>
          <a:sy n="110" d="100"/>
        </p:scale>
        <p:origin x="1686" y="-18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A70B4-1564-4052-BAC2-5630BB6F4195}" type="datetimeFigureOut">
              <a:rPr lang="en-ZA" smtClean="0"/>
              <a:t>2019/10/28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BFE76-A160-4DCB-AF96-CA516B4C930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35952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FDCB9-8CEE-4341-8412-DF2AE2238472}" type="datetimeFigureOut">
              <a:rPr lang="en-ZA" smtClean="0"/>
              <a:t>2019/10/28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AF39-AC98-4E50-9729-2AEC4C26CD3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8681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FDCB9-8CEE-4341-8412-DF2AE2238472}" type="datetimeFigureOut">
              <a:rPr lang="en-ZA" smtClean="0"/>
              <a:t>2019/10/28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AF39-AC98-4E50-9729-2AEC4C26CD3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64420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FDCB9-8CEE-4341-8412-DF2AE2238472}" type="datetimeFigureOut">
              <a:rPr lang="en-ZA" smtClean="0"/>
              <a:t>2019/10/28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AF39-AC98-4E50-9729-2AEC4C26CD3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80839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FDCB9-8CEE-4341-8412-DF2AE2238472}" type="datetimeFigureOut">
              <a:rPr lang="en-ZA" smtClean="0"/>
              <a:t>2019/10/28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AF39-AC98-4E50-9729-2AEC4C26CD3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51949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FDCB9-8CEE-4341-8412-DF2AE2238472}" type="datetimeFigureOut">
              <a:rPr lang="en-ZA" smtClean="0"/>
              <a:t>2019/10/28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AF39-AC98-4E50-9729-2AEC4C26CD3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23547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FDCB9-8CEE-4341-8412-DF2AE2238472}" type="datetimeFigureOut">
              <a:rPr lang="en-ZA" smtClean="0"/>
              <a:t>2019/10/28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AF39-AC98-4E50-9729-2AEC4C26CD3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6103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FDCB9-8CEE-4341-8412-DF2AE2238472}" type="datetimeFigureOut">
              <a:rPr lang="en-ZA" smtClean="0"/>
              <a:t>2019/10/28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AF39-AC98-4E50-9729-2AEC4C26CD3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91497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FDCB9-8CEE-4341-8412-DF2AE2238472}" type="datetimeFigureOut">
              <a:rPr lang="en-ZA" smtClean="0"/>
              <a:t>2019/10/28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AF39-AC98-4E50-9729-2AEC4C26CD3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37900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FDCB9-8CEE-4341-8412-DF2AE2238472}" type="datetimeFigureOut">
              <a:rPr lang="en-ZA" smtClean="0"/>
              <a:t>2019/10/28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AF39-AC98-4E50-9729-2AEC4C26CD3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19516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FDCB9-8CEE-4341-8412-DF2AE2238472}" type="datetimeFigureOut">
              <a:rPr lang="en-ZA" smtClean="0"/>
              <a:t>2019/10/28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AF39-AC98-4E50-9729-2AEC4C26CD3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95744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FDCB9-8CEE-4341-8412-DF2AE2238472}" type="datetimeFigureOut">
              <a:rPr lang="en-ZA" smtClean="0"/>
              <a:t>2019/10/28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AF39-AC98-4E50-9729-2AEC4C26CD3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36627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FDCB9-8CEE-4341-8412-DF2AE2238472}" type="datetimeFigureOut">
              <a:rPr lang="en-ZA" smtClean="0"/>
              <a:t>2019/10/28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6AF39-AC98-4E50-9729-2AEC4C26CD3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38587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716" y="1750423"/>
            <a:ext cx="9144000" cy="1881051"/>
          </a:xfrm>
        </p:spPr>
        <p:txBody>
          <a:bodyPr>
            <a:normAutofit/>
          </a:bodyPr>
          <a:lstStyle/>
          <a:p>
            <a:r>
              <a:rPr lang="en-ZA" sz="3200" b="1" dirty="0" smtClean="0"/>
              <a:t>Gaps and Opportunities in programming RJ in SA</a:t>
            </a:r>
            <a:endParaRPr lang="en-ZA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7937" y="5083109"/>
            <a:ext cx="9144000" cy="1655762"/>
          </a:xfrm>
        </p:spPr>
        <p:txBody>
          <a:bodyPr>
            <a:normAutofit/>
          </a:bodyPr>
          <a:lstStyle/>
          <a:p>
            <a:r>
              <a:rPr lang="en-ZA" dirty="0" smtClean="0">
                <a:solidFill>
                  <a:srgbClr val="7030A0"/>
                </a:solidFill>
              </a:rPr>
              <a:t>Marion Stevens</a:t>
            </a:r>
          </a:p>
          <a:p>
            <a:r>
              <a:rPr lang="en-ZA" dirty="0" smtClean="0">
                <a:solidFill>
                  <a:srgbClr val="7030A0"/>
                </a:solidFill>
              </a:rPr>
              <a:t>Sexual and Reproductive Justice Coalition</a:t>
            </a:r>
            <a:endParaRPr lang="en-ZA" dirty="0">
              <a:solidFill>
                <a:srgbClr val="7030A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128" y="0"/>
            <a:ext cx="2303757" cy="203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85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Conclusions</a:t>
            </a:r>
            <a:br>
              <a:rPr lang="en-ZA" b="1" dirty="0" smtClean="0"/>
            </a:br>
            <a:r>
              <a:rPr lang="en-ZA" b="1" dirty="0" smtClean="0"/>
              <a:t> 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4034"/>
            <a:ext cx="10515600" cy="492292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r>
              <a:rPr lang="en-ZA" dirty="0" smtClean="0"/>
              <a:t>*Informed by Reproductive Justice perspective</a:t>
            </a:r>
          </a:p>
          <a:p>
            <a:pPr marL="0" indent="0">
              <a:buNone/>
            </a:pPr>
            <a:r>
              <a:rPr lang="en-ZA" dirty="0" smtClean="0"/>
              <a:t>*Need for coordination </a:t>
            </a:r>
          </a:p>
          <a:p>
            <a:pPr marL="0" indent="0">
              <a:buNone/>
            </a:pPr>
            <a:r>
              <a:rPr lang="en-ZA" dirty="0" smtClean="0"/>
              <a:t>*Health, Education, DSD, Higher Edu, Justice  - Presidency</a:t>
            </a:r>
          </a:p>
          <a:p>
            <a:pPr marL="0" indent="0">
              <a:buNone/>
            </a:pPr>
            <a:r>
              <a:rPr lang="en-ZA" dirty="0" smtClean="0"/>
              <a:t>*Local engagement, sustainability and capacity – ownership</a:t>
            </a:r>
          </a:p>
          <a:p>
            <a:pPr marL="0" indent="0">
              <a:buNone/>
            </a:pPr>
            <a:r>
              <a:rPr lang="en-ZA" dirty="0" smtClean="0"/>
              <a:t>* Advancing public sector</a:t>
            </a:r>
            <a:endParaRPr lang="en-ZA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144" y="566057"/>
            <a:ext cx="2274679" cy="200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18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31172"/>
          </a:xfrm>
        </p:spPr>
        <p:txBody>
          <a:bodyPr>
            <a:normAutofit/>
          </a:bodyPr>
          <a:lstStyle/>
          <a:p>
            <a:r>
              <a:rPr lang="en-ZA" b="1" dirty="0"/>
              <a:t>Background</a:t>
            </a:r>
            <a:r>
              <a:rPr lang="en-ZA" b="1" dirty="0" smtClean="0"/>
              <a:t>:</a:t>
            </a:r>
            <a:br>
              <a:rPr lang="en-ZA" b="1" dirty="0" smtClean="0"/>
            </a:br>
            <a:r>
              <a:rPr lang="en-ZA" b="1" dirty="0" smtClean="0"/>
              <a:t>Informed by SRJC activities and collaboration – five focal areas: abortion, contraception, queer health, adolescent SRHR, sex work </a:t>
            </a:r>
            <a:r>
              <a:rPr lang="en-ZA" b="1" dirty="0" err="1" smtClean="0"/>
              <a:t>decrim</a:t>
            </a:r>
            <a:r>
              <a:rPr lang="en-ZA" b="1" dirty="0" smtClean="0"/>
              <a:t/>
            </a:r>
            <a:br>
              <a:rPr lang="en-ZA" b="1" dirty="0" smtClean="0"/>
            </a:br>
            <a:r>
              <a:rPr lang="en-ZA" b="1" dirty="0" smtClean="0"/>
              <a:t>A number of challenges/misalignments &amp;</a:t>
            </a:r>
            <a:r>
              <a:rPr lang="en-ZA" b="1" dirty="0" err="1" smtClean="0"/>
              <a:t>nd</a:t>
            </a:r>
            <a:r>
              <a:rPr lang="en-ZA" b="1" dirty="0" smtClean="0"/>
              <a:t> opportunities for improvement</a:t>
            </a:r>
            <a:r>
              <a:rPr lang="en-ZA" dirty="0" smtClean="0"/>
              <a:t/>
            </a:r>
            <a:br>
              <a:rPr lang="en-ZA" dirty="0" smtClean="0"/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26720"/>
            <a:ext cx="10515600" cy="586957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endParaRPr lang="en-ZA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321" y="0"/>
            <a:ext cx="2274679" cy="20071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23354" y="4252797"/>
            <a:ext cx="3406746" cy="201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16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ASRHR, LGBTI and sex worker research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Concept of Supportability</a:t>
            </a:r>
          </a:p>
          <a:p>
            <a:r>
              <a:rPr lang="en-ZA" dirty="0" smtClean="0"/>
              <a:t>Change from unwanted and unintended pregnancies</a:t>
            </a:r>
            <a:endParaRPr lang="en-ZA" dirty="0"/>
          </a:p>
          <a:p>
            <a:endParaRPr lang="en-ZA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144" y="566057"/>
            <a:ext cx="2274679" cy="20071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990425"/>
            <a:ext cx="6357044" cy="357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63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Comprehensive Sexuality Education  - Life Orientation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ZA" dirty="0" smtClean="0"/>
              <a:t>Referred to as Life Orientation (LO) compulsory</a:t>
            </a:r>
          </a:p>
          <a:p>
            <a:r>
              <a:rPr lang="en-ZA" dirty="0" smtClean="0"/>
              <a:t>Five emerging themes</a:t>
            </a:r>
          </a:p>
          <a:p>
            <a:pPr marL="914400" lvl="2" indent="0">
              <a:buNone/>
            </a:pPr>
            <a:r>
              <a:rPr lang="en-ZA" dirty="0" smtClean="0"/>
              <a:t>1. Bombards learners with ‘disease, danger and damage’</a:t>
            </a:r>
          </a:p>
          <a:p>
            <a:pPr lvl="3"/>
            <a:r>
              <a:rPr lang="en-ZA" dirty="0" smtClean="0"/>
              <a:t>Negative consequences of sex (pregnancy, HIV) little attention to pleasure. </a:t>
            </a:r>
          </a:p>
          <a:p>
            <a:pPr lvl="3"/>
            <a:r>
              <a:rPr lang="en-ZA" dirty="0" smtClean="0"/>
              <a:t>Told what NOT to do</a:t>
            </a:r>
          </a:p>
          <a:p>
            <a:pPr lvl="3"/>
            <a:r>
              <a:rPr lang="en-ZA" dirty="0" smtClean="0"/>
              <a:t>Linked to abstinence</a:t>
            </a:r>
          </a:p>
          <a:p>
            <a:pPr lvl="3"/>
            <a:r>
              <a:rPr lang="en-ZA" dirty="0" smtClean="0"/>
              <a:t>This does not link to realities of youth sexuality and cultures – sexualities fluid – source of conflict and pleasure</a:t>
            </a:r>
          </a:p>
          <a:p>
            <a:pPr lvl="2"/>
            <a:r>
              <a:rPr lang="en-ZA" i="1" dirty="0" smtClean="0"/>
              <a:t>Sex positive view</a:t>
            </a:r>
          </a:p>
          <a:p>
            <a:pPr lvl="2"/>
            <a:r>
              <a:rPr lang="en-ZA" i="1" dirty="0" smtClean="0"/>
              <a:t>Attentive to cultural contexts and expressions of sexuality</a:t>
            </a:r>
          </a:p>
          <a:p>
            <a:pPr marL="914400" lvl="2" indent="0">
              <a:buNone/>
            </a:pPr>
            <a:endParaRPr lang="en-ZA" dirty="0" smtClean="0"/>
          </a:p>
          <a:p>
            <a:pPr marL="914400" lvl="2" indent="0">
              <a:buNone/>
            </a:pPr>
            <a:r>
              <a:rPr lang="en-ZA" dirty="0" smtClean="0"/>
              <a:t>2. Unknowingly promote rigid versions of gender  - some underlie sexual violence</a:t>
            </a:r>
          </a:p>
          <a:p>
            <a:pPr lvl="3"/>
            <a:r>
              <a:rPr lang="en-ZA" dirty="0" smtClean="0"/>
              <a:t>Fixed bodies – men lead in sexuality, women take responsibility – identify as vulnerable and passive. Women police male sexuality at the same time men's desires and needs privileged – contradictions </a:t>
            </a:r>
          </a:p>
          <a:p>
            <a:pPr lvl="2"/>
            <a:r>
              <a:rPr lang="en-ZA" i="1" dirty="0" smtClean="0"/>
              <a:t>Disrupt the gender order that privileges male power and desire</a:t>
            </a:r>
          </a:p>
          <a:p>
            <a:pPr lvl="2"/>
            <a:r>
              <a:rPr lang="en-ZA" i="1" dirty="0" smtClean="0"/>
              <a:t>Complexity of women’s role in maintaining gender order acknowledged and challenged</a:t>
            </a:r>
            <a:endParaRPr lang="en-ZA" i="1" dirty="0"/>
          </a:p>
          <a:p>
            <a:pPr lvl="2"/>
            <a:endParaRPr lang="en-ZA" dirty="0" smtClean="0"/>
          </a:p>
          <a:p>
            <a:pPr lvl="2"/>
            <a:endParaRPr lang="en-ZA" dirty="0" smtClean="0"/>
          </a:p>
          <a:p>
            <a:pPr marL="914400" lvl="2" indent="0">
              <a:buNone/>
            </a:pPr>
            <a:endParaRPr lang="en-ZA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144" y="566057"/>
            <a:ext cx="2274679" cy="200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62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53791"/>
            <a:ext cx="10515600" cy="6181859"/>
          </a:xfrm>
        </p:spPr>
        <p:txBody>
          <a:bodyPr>
            <a:normAutofit fontScale="62500" lnSpcReduction="20000"/>
          </a:bodyPr>
          <a:lstStyle/>
          <a:p>
            <a:r>
              <a:rPr lang="en-ZA" dirty="0" smtClean="0"/>
              <a:t>3. Disconnection – disengaged/detached attitudes in relation to LO </a:t>
            </a:r>
          </a:p>
          <a:p>
            <a:pPr lvl="2"/>
            <a:r>
              <a:rPr lang="en-ZA" dirty="0" smtClean="0"/>
              <a:t>Non relational style of LO – authoritarian , content often irrelevant in their lives. Content does not echo the complexity of sexualities or behaviours</a:t>
            </a:r>
          </a:p>
          <a:p>
            <a:pPr lvl="2"/>
            <a:r>
              <a:rPr lang="en-ZA" dirty="0" smtClean="0"/>
              <a:t>Repetitive  - learn more from peers than class</a:t>
            </a:r>
          </a:p>
          <a:p>
            <a:pPr lvl="2"/>
            <a:r>
              <a:rPr lang="en-ZA" dirty="0" smtClean="0"/>
              <a:t>Young people viewed as asexual</a:t>
            </a:r>
          </a:p>
          <a:p>
            <a:pPr lvl="2"/>
            <a:endParaRPr lang="en-ZA" dirty="0" smtClean="0"/>
          </a:p>
          <a:p>
            <a:pPr lvl="1"/>
            <a:r>
              <a:rPr lang="en-ZA" i="1" dirty="0" smtClean="0"/>
              <a:t>Learner focused initiatives need to be encouraged</a:t>
            </a:r>
          </a:p>
          <a:p>
            <a:pPr lvl="1"/>
            <a:r>
              <a:rPr lang="en-ZA" i="1" dirty="0" smtClean="0"/>
              <a:t>LO must provide space for in-depth interactions and discussions</a:t>
            </a:r>
          </a:p>
          <a:p>
            <a:pPr lvl="1"/>
            <a:endParaRPr lang="en-ZA" i="1" dirty="0" smtClean="0"/>
          </a:p>
          <a:p>
            <a:r>
              <a:rPr lang="en-ZA" dirty="0" smtClean="0"/>
              <a:t>4. Heteronormativity and Homophobia </a:t>
            </a:r>
          </a:p>
          <a:p>
            <a:pPr lvl="1"/>
            <a:r>
              <a:rPr lang="en-ZA" dirty="0" smtClean="0"/>
              <a:t>Culture of heteronormativity – cultures of silence and homophobia</a:t>
            </a:r>
          </a:p>
          <a:p>
            <a:pPr lvl="1"/>
            <a:r>
              <a:rPr lang="en-ZA" dirty="0" smtClean="0"/>
              <a:t>Strong resistance from parents</a:t>
            </a:r>
          </a:p>
          <a:p>
            <a:pPr lvl="1"/>
            <a:r>
              <a:rPr lang="en-ZA" dirty="0" smtClean="0"/>
              <a:t>Teachers lack guidance</a:t>
            </a:r>
          </a:p>
          <a:p>
            <a:pPr lvl="1"/>
            <a:endParaRPr lang="en-ZA" dirty="0" smtClean="0"/>
          </a:p>
          <a:p>
            <a:pPr lvl="1"/>
            <a:r>
              <a:rPr lang="en-ZA" i="1" dirty="0" smtClean="0"/>
              <a:t>Teachers need training in issues related to sexual and gender diversity</a:t>
            </a:r>
          </a:p>
          <a:p>
            <a:pPr lvl="1"/>
            <a:r>
              <a:rPr lang="en-ZA" i="1" dirty="0" smtClean="0"/>
              <a:t>Teachers need to be encouraged to reflect on their own beliefs, cultures and biases </a:t>
            </a:r>
          </a:p>
          <a:p>
            <a:pPr lvl="1"/>
            <a:endParaRPr lang="en-ZA" i="1" dirty="0" smtClean="0"/>
          </a:p>
          <a:p>
            <a:r>
              <a:rPr lang="en-ZA" dirty="0" smtClean="0"/>
              <a:t>5. Teachers underprepared and under supported</a:t>
            </a:r>
          </a:p>
          <a:p>
            <a:pPr lvl="1"/>
            <a:r>
              <a:rPr lang="en-ZA" dirty="0" smtClean="0"/>
              <a:t>Teachers engage in care work – from pregnancy, HIV to violence</a:t>
            </a:r>
          </a:p>
          <a:p>
            <a:pPr lvl="1"/>
            <a:r>
              <a:rPr lang="en-ZA" dirty="0" smtClean="0"/>
              <a:t>Contradictions – person – curriculum and school. Discipline complex </a:t>
            </a:r>
          </a:p>
          <a:p>
            <a:pPr lvl="1"/>
            <a:endParaRPr lang="en-ZA" dirty="0" smtClean="0"/>
          </a:p>
          <a:p>
            <a:r>
              <a:rPr lang="en-ZA" i="1" dirty="0" smtClean="0"/>
              <a:t>Difficulties ned to e acknowledged and teachers provided with support </a:t>
            </a:r>
          </a:p>
          <a:p>
            <a:r>
              <a:rPr lang="en-ZA" i="1" dirty="0" smtClean="0"/>
              <a:t>Clear protocols concerning reporting sexual violence or other difficulties need to be established and teachers need to be able to debrief </a:t>
            </a:r>
          </a:p>
          <a:p>
            <a:pPr marL="457200" lvl="1" indent="0">
              <a:buNone/>
            </a:pPr>
            <a:r>
              <a:rPr lang="en-ZA" dirty="0" smtClean="0"/>
              <a:t> </a:t>
            </a:r>
          </a:p>
          <a:p>
            <a:pPr marL="457200" lvl="1" indent="0">
              <a:buNone/>
            </a:pPr>
            <a:r>
              <a:rPr lang="en-ZA" dirty="0" smtClean="0"/>
              <a:t>(Policy Brief – April 2016 Catriona </a:t>
            </a:r>
            <a:r>
              <a:rPr lang="en-ZA" dirty="0" err="1" smtClean="0"/>
              <a:t>McCleod</a:t>
            </a:r>
            <a:r>
              <a:rPr lang="en-ZA" dirty="0" smtClean="0"/>
              <a:t>  - Critical Studies in Sexualities and Reproductive Research Programme – SRJC </a:t>
            </a:r>
          </a:p>
          <a:p>
            <a:pPr lvl="1"/>
            <a:endParaRPr lang="en-ZA" dirty="0"/>
          </a:p>
          <a:p>
            <a:pPr lvl="1"/>
            <a:endParaRPr lang="en-ZA" dirty="0"/>
          </a:p>
        </p:txBody>
      </p:sp>
      <p:sp>
        <p:nvSpPr>
          <p:cNvPr id="4" name="Rectangle 3"/>
          <p:cNvSpPr/>
          <p:nvPr/>
        </p:nvSpPr>
        <p:spPr>
          <a:xfrm>
            <a:off x="3048000" y="241333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2"/>
            <a:endParaRPr lang="en-ZA" dirty="0" smtClean="0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270" y="1594414"/>
            <a:ext cx="2274679" cy="200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65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Social inclusion of Gender Diverse persons</a:t>
            </a:r>
            <a:endParaRPr lang="en-Z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427" y="1768586"/>
            <a:ext cx="8708573" cy="48985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0" y="241333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2"/>
            <a:endParaRPr lang="en-ZA" dirty="0" smtClean="0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270" y="1594414"/>
            <a:ext cx="2274679" cy="200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0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/>
              <a:t>Description and methods: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ZA" dirty="0" smtClean="0"/>
              <a:t>*Qualitative research collating narratives </a:t>
            </a:r>
            <a:r>
              <a:rPr lang="en-ZA" dirty="0"/>
              <a:t>of sex workers </a:t>
            </a:r>
            <a:endParaRPr lang="en-ZA" dirty="0" smtClean="0"/>
          </a:p>
          <a:p>
            <a:pPr marL="0" indent="0">
              <a:buNone/>
            </a:pPr>
            <a:r>
              <a:rPr lang="en-ZA" dirty="0" smtClean="0"/>
              <a:t>accessing </a:t>
            </a:r>
            <a:r>
              <a:rPr lang="en-ZA" dirty="0"/>
              <a:t>information on sexual and reproductive </a:t>
            </a:r>
            <a:r>
              <a:rPr lang="en-ZA" dirty="0" smtClean="0"/>
              <a:t>health</a:t>
            </a:r>
          </a:p>
          <a:p>
            <a:pPr marL="0" indent="0">
              <a:buNone/>
            </a:pPr>
            <a:r>
              <a:rPr lang="en-ZA" dirty="0" smtClean="0"/>
              <a:t> </a:t>
            </a:r>
            <a:r>
              <a:rPr lang="en-ZA" dirty="0"/>
              <a:t>and rights and services and in particular their experiences of accessing contraception and </a:t>
            </a:r>
            <a:r>
              <a:rPr lang="en-ZA" dirty="0" smtClean="0"/>
              <a:t>abortion</a:t>
            </a:r>
          </a:p>
          <a:p>
            <a:pPr marL="0" indent="0">
              <a:buNone/>
            </a:pPr>
            <a:r>
              <a:rPr lang="en-ZA" dirty="0" smtClean="0"/>
              <a:t>* N=45 day long participatory </a:t>
            </a:r>
            <a:r>
              <a:rPr lang="en-ZA" dirty="0"/>
              <a:t>body mapping workshops in Cape Town, Durban and Johannesburg</a:t>
            </a:r>
            <a:r>
              <a:rPr lang="en-ZA" dirty="0" smtClean="0"/>
              <a:t>. 43 consented to sharing stories </a:t>
            </a:r>
          </a:p>
          <a:p>
            <a:pPr marL="0" indent="0">
              <a:buNone/>
            </a:pPr>
            <a:r>
              <a:rPr lang="en-ZA" dirty="0" smtClean="0"/>
              <a:t>*Ethical </a:t>
            </a:r>
            <a:r>
              <a:rPr lang="en-ZA" dirty="0"/>
              <a:t>approval </a:t>
            </a:r>
            <a:r>
              <a:rPr lang="en-ZA" dirty="0" smtClean="0"/>
              <a:t>obtained from </a:t>
            </a:r>
            <a:r>
              <a:rPr lang="en-ZA" dirty="0"/>
              <a:t>the Faculty of Humanities at UCT</a:t>
            </a:r>
            <a:r>
              <a:rPr lang="en-ZA" dirty="0" smtClean="0"/>
              <a:t>.</a:t>
            </a:r>
          </a:p>
          <a:p>
            <a:pPr marL="0" indent="0">
              <a:buNone/>
            </a:pPr>
            <a:r>
              <a:rPr lang="en-ZA" dirty="0" smtClean="0"/>
              <a:t> * Analysis </a:t>
            </a:r>
            <a:r>
              <a:rPr lang="en-ZA" dirty="0"/>
              <a:t>was developed from self-reported stories noting emerging themes and narratives recorded</a:t>
            </a:r>
            <a:r>
              <a:rPr lang="en-ZA" dirty="0" smtClean="0"/>
              <a:t>. Reflection between facilitators. Reproductive justice framework used. </a:t>
            </a:r>
          </a:p>
          <a:p>
            <a:pPr marL="0" indent="0">
              <a:buNone/>
            </a:pPr>
            <a:r>
              <a:rPr lang="en-ZA" dirty="0" smtClean="0"/>
              <a:t>* Complex listening and story telling, a range of language used. Need for referral to counselling and services. Need for care </a:t>
            </a:r>
            <a:endParaRPr lang="en-ZA" dirty="0"/>
          </a:p>
          <a:p>
            <a:endParaRPr lang="en-ZA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144" y="566057"/>
            <a:ext cx="2274679" cy="200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69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926" y="365125"/>
            <a:ext cx="11022874" cy="61314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b="1" dirty="0" smtClean="0"/>
              <a:t>Fertility Planning and HIV</a:t>
            </a:r>
          </a:p>
          <a:p>
            <a:pPr marL="0" indent="0">
              <a:buNone/>
            </a:pPr>
            <a:r>
              <a:rPr lang="en-ZA" dirty="0"/>
              <a:t>*</a:t>
            </a:r>
            <a:r>
              <a:rPr lang="en-ZA" dirty="0" smtClean="0"/>
              <a:t>Most </a:t>
            </a:r>
            <a:r>
              <a:rPr lang="en-ZA" dirty="0"/>
              <a:t>described difficulty in accessing a contraceptive that </a:t>
            </a:r>
            <a:r>
              <a:rPr lang="en-ZA" dirty="0" smtClean="0"/>
              <a:t>worked</a:t>
            </a:r>
          </a:p>
          <a:p>
            <a:pPr marL="0" indent="0">
              <a:buNone/>
            </a:pPr>
            <a:r>
              <a:rPr lang="en-ZA" dirty="0" smtClean="0"/>
              <a:t> </a:t>
            </a:r>
            <a:r>
              <a:rPr lang="en-ZA" dirty="0"/>
              <a:t>for themselves personally, a large proportion had used the </a:t>
            </a:r>
            <a:endParaRPr lang="en-ZA" dirty="0" smtClean="0"/>
          </a:p>
          <a:p>
            <a:pPr marL="0" indent="0">
              <a:buNone/>
            </a:pPr>
            <a:r>
              <a:rPr lang="en-ZA" dirty="0" smtClean="0"/>
              <a:t>injectable </a:t>
            </a:r>
            <a:r>
              <a:rPr lang="en-ZA" dirty="0"/>
              <a:t>contraceptive. (N=21). 2 pregnant whilst using contraception – Implant and ARVs</a:t>
            </a:r>
          </a:p>
          <a:p>
            <a:pPr marL="0" indent="0">
              <a:buNone/>
            </a:pPr>
            <a:r>
              <a:rPr lang="en-ZA" dirty="0" smtClean="0"/>
              <a:t>*Many </a:t>
            </a:r>
            <a:r>
              <a:rPr lang="en-ZA" dirty="0"/>
              <a:t>used condoms with clients if they could </a:t>
            </a:r>
            <a:r>
              <a:rPr lang="en-ZA" dirty="0" smtClean="0"/>
              <a:t>access</a:t>
            </a:r>
          </a:p>
          <a:p>
            <a:pPr marL="0" indent="0">
              <a:buNone/>
            </a:pPr>
            <a:r>
              <a:rPr lang="en-ZA" dirty="0" smtClean="0"/>
              <a:t> them </a:t>
            </a:r>
            <a:r>
              <a:rPr lang="en-ZA" dirty="0"/>
              <a:t>and negotiate use. (N=19)</a:t>
            </a:r>
          </a:p>
          <a:p>
            <a:pPr marL="0" indent="0">
              <a:buNone/>
            </a:pPr>
            <a:r>
              <a:rPr lang="en-ZA" dirty="0" smtClean="0"/>
              <a:t>*Some </a:t>
            </a:r>
            <a:r>
              <a:rPr lang="en-ZA" dirty="0"/>
              <a:t>of the participants disclosed being HIV </a:t>
            </a:r>
            <a:endParaRPr lang="en-ZA" dirty="0" smtClean="0"/>
          </a:p>
          <a:p>
            <a:pPr marL="0" indent="0">
              <a:buNone/>
            </a:pPr>
            <a:r>
              <a:rPr lang="en-ZA" dirty="0" smtClean="0"/>
              <a:t>positive </a:t>
            </a:r>
            <a:r>
              <a:rPr lang="en-ZA" dirty="0"/>
              <a:t>(N=14) and the challenges of fertility planning. </a:t>
            </a:r>
            <a:endParaRPr lang="en-ZA" dirty="0" smtClean="0"/>
          </a:p>
          <a:p>
            <a:pPr marL="0" indent="0">
              <a:buNone/>
            </a:pPr>
            <a:r>
              <a:rPr lang="en-ZA" dirty="0"/>
              <a:t>*</a:t>
            </a:r>
            <a:r>
              <a:rPr lang="en-ZA" dirty="0" smtClean="0"/>
              <a:t>Most </a:t>
            </a:r>
            <a:r>
              <a:rPr lang="en-ZA" dirty="0"/>
              <a:t>participants described the health services as not </a:t>
            </a:r>
            <a:endParaRPr lang="en-ZA" dirty="0" smtClean="0"/>
          </a:p>
          <a:p>
            <a:pPr marL="0" indent="0">
              <a:buNone/>
            </a:pPr>
            <a:r>
              <a:rPr lang="en-ZA" dirty="0" smtClean="0"/>
              <a:t>friendly </a:t>
            </a:r>
            <a:r>
              <a:rPr lang="en-ZA" dirty="0"/>
              <a:t>and had narratives of experiencing violations, </a:t>
            </a:r>
            <a:endParaRPr lang="en-ZA" dirty="0" smtClean="0"/>
          </a:p>
          <a:p>
            <a:pPr marL="0" indent="0">
              <a:buNone/>
            </a:pPr>
            <a:r>
              <a:rPr lang="en-ZA" dirty="0" smtClean="0"/>
              <a:t>including </a:t>
            </a:r>
            <a:r>
              <a:rPr lang="en-ZA" dirty="0"/>
              <a:t>obstetric violence </a:t>
            </a:r>
          </a:p>
          <a:p>
            <a:pPr marL="0" indent="0">
              <a:buNone/>
            </a:pPr>
            <a:endParaRPr lang="en-ZA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818" y="24316"/>
            <a:ext cx="2274679" cy="2007179"/>
          </a:xfrm>
          <a:prstGeom prst="rect">
            <a:avLst/>
          </a:prstGeom>
        </p:spPr>
      </p:pic>
      <p:pic>
        <p:nvPicPr>
          <p:cNvPr id="5" name="Picture 4" descr="C:\Users\Marion Stevens\Downloads\10.b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614" y="2774168"/>
            <a:ext cx="3320415" cy="44272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01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b="1" dirty="0" smtClean="0"/>
              <a:t/>
            </a:r>
            <a:br>
              <a:rPr lang="en-ZA" b="1" dirty="0" smtClean="0"/>
            </a:br>
            <a:r>
              <a:rPr lang="en-ZA" b="1" dirty="0"/>
              <a:t/>
            </a:r>
            <a:br>
              <a:rPr lang="en-ZA" b="1" dirty="0"/>
            </a:b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0446" y="156755"/>
            <a:ext cx="7243354" cy="67012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ZA" dirty="0"/>
              <a:t>  </a:t>
            </a:r>
            <a:endParaRPr lang="en-ZA" dirty="0" smtClean="0"/>
          </a:p>
          <a:p>
            <a:pPr marL="0" indent="0">
              <a:buNone/>
            </a:pPr>
            <a:endParaRPr lang="en-ZA" i="1" dirty="0" smtClean="0"/>
          </a:p>
          <a:p>
            <a:pPr marL="0" indent="0">
              <a:buNone/>
            </a:pPr>
            <a:r>
              <a:rPr lang="en-ZA" b="1" dirty="0" smtClean="0"/>
              <a:t>Abortion</a:t>
            </a:r>
          </a:p>
          <a:p>
            <a:pPr marL="0" indent="0">
              <a:buNone/>
            </a:pPr>
            <a:r>
              <a:rPr lang="en-ZA" dirty="0" smtClean="0"/>
              <a:t>*Participants </a:t>
            </a:r>
            <a:r>
              <a:rPr lang="en-ZA" dirty="0"/>
              <a:t>reported having </a:t>
            </a:r>
            <a:endParaRPr lang="en-ZA" dirty="0" smtClean="0"/>
          </a:p>
          <a:p>
            <a:pPr marL="0" indent="0">
              <a:buNone/>
            </a:pPr>
            <a:r>
              <a:rPr lang="en-ZA" dirty="0" smtClean="0"/>
              <a:t>unsupported </a:t>
            </a:r>
            <a:r>
              <a:rPr lang="en-ZA" dirty="0"/>
              <a:t>pregnancies and had accessed an informal or legal abortion.</a:t>
            </a:r>
          </a:p>
          <a:p>
            <a:pPr marL="0" indent="0">
              <a:buNone/>
            </a:pPr>
            <a:r>
              <a:rPr lang="en-ZA" dirty="0" smtClean="0"/>
              <a:t>*Eight </a:t>
            </a:r>
            <a:r>
              <a:rPr lang="en-ZA" dirty="0"/>
              <a:t>participants described consulting an informal provider outside the health system to access an abortion using an illegal method. </a:t>
            </a:r>
          </a:p>
          <a:p>
            <a:pPr marL="0" indent="0" algn="r">
              <a:buNone/>
            </a:pPr>
            <a:r>
              <a:rPr lang="en-ZA" dirty="0" smtClean="0"/>
              <a:t>*One </a:t>
            </a:r>
            <a:r>
              <a:rPr lang="en-ZA" dirty="0"/>
              <a:t>described how she had self-induced three abortions on herself using a </a:t>
            </a:r>
            <a:r>
              <a:rPr lang="en-ZA" dirty="0" err="1"/>
              <a:t>foleys</a:t>
            </a:r>
            <a:r>
              <a:rPr lang="en-ZA" dirty="0"/>
              <a:t> catheter she had purchased from a pharmacy and using hot water. She induced bleeding and then would </a:t>
            </a:r>
            <a:r>
              <a:rPr lang="en-ZA" dirty="0" smtClean="0"/>
              <a:t>go to </a:t>
            </a:r>
            <a:r>
              <a:rPr lang="en-ZA" dirty="0"/>
              <a:t>the hospital</a:t>
            </a:r>
          </a:p>
          <a:p>
            <a:pPr marL="0" indent="0">
              <a:buNone/>
            </a:pPr>
            <a:r>
              <a:rPr lang="en-ZA" dirty="0" smtClean="0"/>
              <a:t>*Most </a:t>
            </a:r>
            <a:r>
              <a:rPr lang="en-ZA" dirty="0"/>
              <a:t>used medial abortion. </a:t>
            </a:r>
          </a:p>
          <a:p>
            <a:pPr marL="0" indent="0">
              <a:buNone/>
            </a:pPr>
            <a:r>
              <a:rPr lang="en-ZA" dirty="0" smtClean="0"/>
              <a:t>*All </a:t>
            </a:r>
            <a:r>
              <a:rPr lang="en-ZA" dirty="0"/>
              <a:t>described the difficulty in access and delays </a:t>
            </a:r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978" y="87085"/>
            <a:ext cx="2274679" cy="20071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31474" y="1793966"/>
            <a:ext cx="727165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en-ZA" sz="2400" i="1" dirty="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en-ZA" sz="2400" dirty="0"/>
          </a:p>
          <a:p>
            <a:pPr algn="ctr">
              <a:spcAft>
                <a:spcPts val="0"/>
              </a:spcAft>
            </a:pPr>
            <a:endParaRPr lang="en-Z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 descr="C:\Users\Marion Stevens\Downloads\7.bmp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" y="156755"/>
            <a:ext cx="3855720" cy="5193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699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9CE21DB-ACEF-456A-9C66-BBF55F10C4C9}" vid="{B6BBB6BC-DB12-4C1C-AFF2-AB9F73E6AB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HEADLINE</Template>
  <TotalTime>3191</TotalTime>
  <Words>630</Words>
  <Application>Microsoft Office PowerPoint</Application>
  <PresentationFormat>Widescreen</PresentationFormat>
  <Paragraphs>85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Gaps and Opportunities in programming RJ in SA</vt:lpstr>
      <vt:lpstr>Background: Informed by SRJC activities and collaboration – five focal areas: abortion, contraception, queer health, adolescent SRHR, sex work decrim A number of challenges/misalignments &amp;nd opportunities for improvement </vt:lpstr>
      <vt:lpstr>ASRHR, LGBTI and sex worker research</vt:lpstr>
      <vt:lpstr>Comprehensive Sexuality Education  - Life Orientation </vt:lpstr>
      <vt:lpstr>PowerPoint Presentation</vt:lpstr>
      <vt:lpstr>Social inclusion of Gender Diverse persons</vt:lpstr>
      <vt:lpstr>Description and methods:</vt:lpstr>
      <vt:lpstr>PowerPoint Presentation</vt:lpstr>
      <vt:lpstr>  </vt:lpstr>
      <vt:lpstr>Conclusions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HEADLINE/TITLE</dc:title>
  <dc:creator>Marion Stevens</dc:creator>
  <cp:lastModifiedBy>Victoria Magomani</cp:lastModifiedBy>
  <cp:revision>41</cp:revision>
  <dcterms:created xsi:type="dcterms:W3CDTF">2017-03-08T12:08:10Z</dcterms:created>
  <dcterms:modified xsi:type="dcterms:W3CDTF">2019-10-28T08:17:41Z</dcterms:modified>
</cp:coreProperties>
</file>